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83" r:id="rId2"/>
  </p:sldMasterIdLst>
  <p:notesMasterIdLst>
    <p:notesMasterId r:id="rId60"/>
  </p:notesMasterIdLst>
  <p:sldIdLst>
    <p:sldId id="259" r:id="rId3"/>
    <p:sldId id="262" r:id="rId4"/>
    <p:sldId id="265" r:id="rId5"/>
    <p:sldId id="268" r:id="rId6"/>
    <p:sldId id="271" r:id="rId7"/>
    <p:sldId id="274" r:id="rId8"/>
    <p:sldId id="277" r:id="rId9"/>
    <p:sldId id="280" r:id="rId10"/>
    <p:sldId id="412" r:id="rId11"/>
    <p:sldId id="286" r:id="rId12"/>
    <p:sldId id="289" r:id="rId13"/>
    <p:sldId id="292" r:id="rId14"/>
    <p:sldId id="295" r:id="rId15"/>
    <p:sldId id="298" r:id="rId16"/>
    <p:sldId id="345" r:id="rId17"/>
    <p:sldId id="411" r:id="rId18"/>
    <p:sldId id="358" r:id="rId19"/>
    <p:sldId id="357" r:id="rId20"/>
    <p:sldId id="374" r:id="rId21"/>
    <p:sldId id="375" r:id="rId22"/>
    <p:sldId id="373" r:id="rId23"/>
    <p:sldId id="380" r:id="rId24"/>
    <p:sldId id="301" r:id="rId25"/>
    <p:sldId id="304" r:id="rId26"/>
    <p:sldId id="325" r:id="rId27"/>
    <p:sldId id="347" r:id="rId28"/>
    <p:sldId id="322" r:id="rId29"/>
    <p:sldId id="349" r:id="rId30"/>
    <p:sldId id="351" r:id="rId31"/>
    <p:sldId id="352" r:id="rId32"/>
    <p:sldId id="334" r:id="rId33"/>
    <p:sldId id="382" r:id="rId34"/>
    <p:sldId id="394" r:id="rId35"/>
    <p:sldId id="410" r:id="rId36"/>
    <p:sldId id="385" r:id="rId37"/>
    <p:sldId id="397" r:id="rId38"/>
    <p:sldId id="398" r:id="rId39"/>
    <p:sldId id="399" r:id="rId40"/>
    <p:sldId id="400" r:id="rId41"/>
    <p:sldId id="402" r:id="rId42"/>
    <p:sldId id="403" r:id="rId43"/>
    <p:sldId id="404" r:id="rId44"/>
    <p:sldId id="405" r:id="rId45"/>
    <p:sldId id="401" r:id="rId46"/>
    <p:sldId id="393" r:id="rId47"/>
    <p:sldId id="392" r:id="rId48"/>
    <p:sldId id="406" r:id="rId49"/>
    <p:sldId id="407" r:id="rId50"/>
    <p:sldId id="381" r:id="rId51"/>
    <p:sldId id="408" r:id="rId52"/>
    <p:sldId id="409" r:id="rId53"/>
    <p:sldId id="413" r:id="rId54"/>
    <p:sldId id="414" r:id="rId55"/>
    <p:sldId id="415" r:id="rId56"/>
    <p:sldId id="416" r:id="rId57"/>
    <p:sldId id="417" r:id="rId58"/>
    <p:sldId id="418" r:id="rId59"/>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0"/>
  </p:normalViewPr>
  <p:slideViewPr>
    <p:cSldViewPr>
      <p:cViewPr varScale="1">
        <p:scale>
          <a:sx n="69" d="100"/>
          <a:sy n="69" d="100"/>
        </p:scale>
        <p:origin x="852" y="60"/>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92838-F00B-4C19-9402-93FA301C3494}"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E9A5F-7540-466B-A7E3-1121902AA502}" type="slidenum">
              <a:rPr lang="en-US" smtClean="0"/>
              <a:t>‹#›</a:t>
            </a:fld>
            <a:endParaRPr lang="en-US"/>
          </a:p>
        </p:txBody>
      </p:sp>
    </p:spTree>
    <p:extLst>
      <p:ext uri="{BB962C8B-B14F-4D97-AF65-F5344CB8AC3E}">
        <p14:creationId xmlns:p14="http://schemas.microsoft.com/office/powerpoint/2010/main" val="196304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1</a:t>
            </a:fld>
            <a:endParaRPr lang="en-US"/>
          </a:p>
        </p:txBody>
      </p:sp>
    </p:spTree>
    <p:extLst>
      <p:ext uri="{BB962C8B-B14F-4D97-AF65-F5344CB8AC3E}">
        <p14:creationId xmlns:p14="http://schemas.microsoft.com/office/powerpoint/2010/main" val="19421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14</a:t>
            </a:fld>
            <a:endParaRPr lang="en-US"/>
          </a:p>
        </p:txBody>
      </p:sp>
    </p:spTree>
    <p:extLst>
      <p:ext uri="{BB962C8B-B14F-4D97-AF65-F5344CB8AC3E}">
        <p14:creationId xmlns:p14="http://schemas.microsoft.com/office/powerpoint/2010/main" val="19421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15</a:t>
            </a:fld>
            <a:endParaRPr lang="en-US"/>
          </a:p>
        </p:txBody>
      </p:sp>
    </p:spTree>
    <p:extLst>
      <p:ext uri="{BB962C8B-B14F-4D97-AF65-F5344CB8AC3E}">
        <p14:creationId xmlns:p14="http://schemas.microsoft.com/office/powerpoint/2010/main" val="3945230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22</a:t>
            </a:fld>
            <a:endParaRPr lang="en-US"/>
          </a:p>
        </p:txBody>
      </p:sp>
    </p:spTree>
    <p:extLst>
      <p:ext uri="{BB962C8B-B14F-4D97-AF65-F5344CB8AC3E}">
        <p14:creationId xmlns:p14="http://schemas.microsoft.com/office/powerpoint/2010/main" val="241765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32</a:t>
            </a:fld>
            <a:endParaRPr lang="en-US"/>
          </a:p>
        </p:txBody>
      </p:sp>
    </p:spTree>
    <p:extLst>
      <p:ext uri="{BB962C8B-B14F-4D97-AF65-F5344CB8AC3E}">
        <p14:creationId xmlns:p14="http://schemas.microsoft.com/office/powerpoint/2010/main" val="194703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CE9A5F-7540-466B-A7E3-1121902AA502}" type="slidenum">
              <a:rPr lang="en-US" smtClean="0"/>
              <a:t>48</a:t>
            </a:fld>
            <a:endParaRPr lang="en-US"/>
          </a:p>
        </p:txBody>
      </p:sp>
    </p:spTree>
    <p:extLst>
      <p:ext uri="{BB962C8B-B14F-4D97-AF65-F5344CB8AC3E}">
        <p14:creationId xmlns:p14="http://schemas.microsoft.com/office/powerpoint/2010/main" val="393909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EAB0-1ED3-4296-BB69-EF0072F33C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894F19-5DE7-437F-9506-157F304C1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413D4-AE82-4C8B-A55F-EBF0F34B1FED}"/>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55A86FAB-40E3-47CA-B707-1BE03603FC63}"/>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8876ABF2-DEE1-47EB-A587-33FC0EFA288C}"/>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92721047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0A5B-ED37-4FA5-A8B3-0E6F0BF33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7A1394-FA9C-4F81-A1C6-F8E4454401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9AF35-7A3A-44FB-97B3-C7702DCDDB24}"/>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B3041DE4-E3BA-409B-89F6-7365347D7C94}"/>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52DDC29D-2BD0-4F4E-A1E9-6474014B9117}"/>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7248435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89F81-0069-467E-93A4-B690C4977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CCE98C-1842-40B2-ACD4-1BC0D90D7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98FA6-4132-452E-B819-256A6CC52360}"/>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4BE217E1-0873-4805-844E-D57F795E305C}"/>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E8F8C3D-1644-425C-ACE6-3B6660D0E232}"/>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4642659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EAB0-1ED3-4296-BB69-EF0072F33C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894F19-5DE7-437F-9506-157F304C1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413D4-AE82-4C8B-A55F-EBF0F34B1FED}"/>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55A86FAB-40E3-47CA-B707-1BE03603FC63}"/>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8876ABF2-DEE1-47EB-A587-33FC0EFA288C}"/>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92721047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C216-76FE-460C-B82F-4D9815050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FCA2D-3F0D-45AA-921E-C65D74A5E6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4CBE9-11D3-49EE-9073-0C8DBDAD4F06}"/>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55FA77F4-447E-4E91-AFAF-ADE9DE024557}"/>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6F1227C3-BC0D-4571-B6D5-BBE59A00C93B}"/>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6739265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4F01-B68D-4166-8207-9FACEC90F3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8F3417-9FDA-4BB7-A146-92494B04A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FAAE-2CCF-419D-93ED-A49ABD7E4D4A}"/>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2EEC7AB5-80B9-4A43-81E3-DEA65B5F82DB}"/>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AB0A65C6-AEB4-48DE-9712-4D61E48BDB4E}"/>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8292338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98D6-272A-42C0-93E7-2DF247127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6DAD5-E4CB-4B31-AA05-5189C3D1CD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CFED7A-BC0A-4044-9AED-0A5ACD55FA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150D2-2397-4FD2-B342-0A07F0F106CE}"/>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2A950FFD-A323-419A-AC3C-7DA86DC40907}"/>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8F2947B6-D9F5-40BE-9A92-F2C1398B3C70}"/>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75660805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29D7-45E7-4D4D-B4E9-9C768BDEA7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BA2F8-0502-4654-AEE3-7C146631C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DDD94-AE13-47C4-AC4E-CBDCF6EB8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69CB3E-0EDD-449A-A1A5-E61F24BE20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407438-C19A-4B45-851A-EBC78CE20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F95D-8A80-40EE-B050-CD32D2F5C678}"/>
              </a:ext>
            </a:extLst>
          </p:cNvPr>
          <p:cNvSpPr>
            <a:spLocks noGrp="1"/>
          </p:cNvSpPr>
          <p:nvPr>
            <p:ph type="dt" sz="half" idx="10"/>
          </p:nvPr>
        </p:nvSpPr>
        <p:spPr/>
        <p:txBody>
          <a:bodyPr/>
          <a:lstStyle/>
          <a:p>
            <a:r>
              <a:rPr lang="en-US"/>
              <a:t>15/06/2022</a:t>
            </a:r>
          </a:p>
        </p:txBody>
      </p:sp>
      <p:sp>
        <p:nvSpPr>
          <p:cNvPr id="8" name="Footer Placeholder 7">
            <a:extLst>
              <a:ext uri="{FF2B5EF4-FFF2-40B4-BE49-F238E27FC236}">
                <a16:creationId xmlns:a16="http://schemas.microsoft.com/office/drawing/2014/main" id="{11DF1AD4-6391-49BF-8FC9-146C170B0D00}"/>
              </a:ext>
            </a:extLst>
          </p:cNvPr>
          <p:cNvSpPr>
            <a:spLocks noGrp="1"/>
          </p:cNvSpPr>
          <p:nvPr>
            <p:ph type="ftr" sz="quarter" idx="11"/>
          </p:nvPr>
        </p:nvSpPr>
        <p:spPr/>
        <p:txBody>
          <a:bodyPr/>
          <a:lstStyle/>
          <a:p>
            <a:r>
              <a:rPr lang="en-US"/>
              <a:t>THIRD REVIEW</a:t>
            </a:r>
          </a:p>
        </p:txBody>
      </p:sp>
      <p:sp>
        <p:nvSpPr>
          <p:cNvPr id="9" name="Slide Number Placeholder 8">
            <a:extLst>
              <a:ext uri="{FF2B5EF4-FFF2-40B4-BE49-F238E27FC236}">
                <a16:creationId xmlns:a16="http://schemas.microsoft.com/office/drawing/2014/main" id="{A7AFE428-9661-4D97-BE49-E22A73301A3F}"/>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56849936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0740-0D58-4508-921B-3BC9E40E19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A65A70-7A83-40A3-9FD7-730F699DF79D}"/>
              </a:ext>
            </a:extLst>
          </p:cNvPr>
          <p:cNvSpPr>
            <a:spLocks noGrp="1"/>
          </p:cNvSpPr>
          <p:nvPr>
            <p:ph type="dt" sz="half" idx="10"/>
          </p:nvPr>
        </p:nvSpPr>
        <p:spPr/>
        <p:txBody>
          <a:bodyPr/>
          <a:lstStyle/>
          <a:p>
            <a:r>
              <a:rPr lang="en-US"/>
              <a:t>15/06/2022</a:t>
            </a:r>
          </a:p>
        </p:txBody>
      </p:sp>
      <p:sp>
        <p:nvSpPr>
          <p:cNvPr id="4" name="Footer Placeholder 3">
            <a:extLst>
              <a:ext uri="{FF2B5EF4-FFF2-40B4-BE49-F238E27FC236}">
                <a16:creationId xmlns:a16="http://schemas.microsoft.com/office/drawing/2014/main" id="{2260C671-DE92-4599-8B46-BF135752F9CE}"/>
              </a:ext>
            </a:extLst>
          </p:cNvPr>
          <p:cNvSpPr>
            <a:spLocks noGrp="1"/>
          </p:cNvSpPr>
          <p:nvPr>
            <p:ph type="ftr" sz="quarter" idx="11"/>
          </p:nvPr>
        </p:nvSpPr>
        <p:spPr/>
        <p:txBody>
          <a:bodyPr/>
          <a:lstStyle/>
          <a:p>
            <a:r>
              <a:rPr lang="en-US"/>
              <a:t>THIRD REVIEW</a:t>
            </a:r>
          </a:p>
        </p:txBody>
      </p:sp>
      <p:sp>
        <p:nvSpPr>
          <p:cNvPr id="5" name="Slide Number Placeholder 4">
            <a:extLst>
              <a:ext uri="{FF2B5EF4-FFF2-40B4-BE49-F238E27FC236}">
                <a16:creationId xmlns:a16="http://schemas.microsoft.com/office/drawing/2014/main" id="{70F6F134-51C1-43B8-A68C-0F7DECEE12A1}"/>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69148352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369E7-F9F3-456B-AC0A-7DA492DE3049}"/>
              </a:ext>
            </a:extLst>
          </p:cNvPr>
          <p:cNvSpPr>
            <a:spLocks noGrp="1"/>
          </p:cNvSpPr>
          <p:nvPr>
            <p:ph type="dt" sz="half" idx="10"/>
          </p:nvPr>
        </p:nvSpPr>
        <p:spPr/>
        <p:txBody>
          <a:bodyPr/>
          <a:lstStyle/>
          <a:p>
            <a:r>
              <a:rPr lang="en-US"/>
              <a:t>15/06/2022</a:t>
            </a:r>
          </a:p>
        </p:txBody>
      </p:sp>
      <p:sp>
        <p:nvSpPr>
          <p:cNvPr id="3" name="Footer Placeholder 2">
            <a:extLst>
              <a:ext uri="{FF2B5EF4-FFF2-40B4-BE49-F238E27FC236}">
                <a16:creationId xmlns:a16="http://schemas.microsoft.com/office/drawing/2014/main" id="{28CB2496-CDE1-4D3C-94B5-7E074B20F5AE}"/>
              </a:ext>
            </a:extLst>
          </p:cNvPr>
          <p:cNvSpPr>
            <a:spLocks noGrp="1"/>
          </p:cNvSpPr>
          <p:nvPr>
            <p:ph type="ftr" sz="quarter" idx="11"/>
          </p:nvPr>
        </p:nvSpPr>
        <p:spPr/>
        <p:txBody>
          <a:bodyPr/>
          <a:lstStyle/>
          <a:p>
            <a:r>
              <a:rPr lang="en-US"/>
              <a:t>THIRD REVIEW</a:t>
            </a:r>
          </a:p>
        </p:txBody>
      </p:sp>
      <p:sp>
        <p:nvSpPr>
          <p:cNvPr id="4" name="Slide Number Placeholder 3">
            <a:extLst>
              <a:ext uri="{FF2B5EF4-FFF2-40B4-BE49-F238E27FC236}">
                <a16:creationId xmlns:a16="http://schemas.microsoft.com/office/drawing/2014/main" id="{2E2C0E6E-F748-4140-9BA8-B2A5E6B0742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99896307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1F94-BB09-420B-9422-9943CB701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63D2-BD34-481A-8DEA-A85D27D4E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9AF7B-EE1F-4B5B-8D89-B4628FE4C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230E-0DE7-45DB-8E41-08E8898C6AF9}"/>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4629F3A8-59CC-4069-969D-83414976B334}"/>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90337369-F217-4E87-AE79-EE8D1B0B0C2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31752175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C216-76FE-460C-B82F-4D9815050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FCA2D-3F0D-45AA-921E-C65D74A5E6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4CBE9-11D3-49EE-9073-0C8DBDAD4F06}"/>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55FA77F4-447E-4E91-AFAF-ADE9DE024557}"/>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6F1227C3-BC0D-4571-B6D5-BBE59A00C93B}"/>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6739265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32C7-92B5-43C6-88BC-B48541B2B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9B8AE-6987-45C4-BFAF-45066DD5B4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C1704-0FFB-447A-8B2F-85466666E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5CD404-7144-4560-8E64-4D705342C50F}"/>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77EBAD5E-5F8C-47A2-AAE7-267BB9183D85}"/>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135E73DE-A26C-498F-ACAD-A6B3FB6B1A5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3203461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0A5B-ED37-4FA5-A8B3-0E6F0BF33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7A1394-FA9C-4F81-A1C6-F8E4454401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9AF35-7A3A-44FB-97B3-C7702DCDDB24}"/>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B3041DE4-E3BA-409B-89F6-7365347D7C94}"/>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52DDC29D-2BD0-4F4E-A1E9-6474014B9117}"/>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7248435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89F81-0069-467E-93A4-B690C4977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CCE98C-1842-40B2-ACD4-1BC0D90D7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98FA6-4132-452E-B819-256A6CC52360}"/>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4BE217E1-0873-4805-844E-D57F795E305C}"/>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E8F8C3D-1644-425C-ACE6-3B6660D0E232}"/>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46426597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4F01-B68D-4166-8207-9FACEC90F3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8F3417-9FDA-4BB7-A146-92494B04A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FAAE-2CCF-419D-93ED-A49ABD7E4D4A}"/>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2EEC7AB5-80B9-4A43-81E3-DEA65B5F82DB}"/>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AB0A65C6-AEB4-48DE-9712-4D61E48BDB4E}"/>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8292338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98D6-272A-42C0-93E7-2DF247127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6DAD5-E4CB-4B31-AA05-5189C3D1CD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CFED7A-BC0A-4044-9AED-0A5ACD55FA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150D2-2397-4FD2-B342-0A07F0F106CE}"/>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2A950FFD-A323-419A-AC3C-7DA86DC40907}"/>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8F2947B6-D9F5-40BE-9A92-F2C1398B3C70}"/>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7566080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29D7-45E7-4D4D-B4E9-9C768BDEA7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BA2F8-0502-4654-AEE3-7C146631C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DDD94-AE13-47C4-AC4E-CBDCF6EB8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69CB3E-0EDD-449A-A1A5-E61F24BE20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407438-C19A-4B45-851A-EBC78CE20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F95D-8A80-40EE-B050-CD32D2F5C678}"/>
              </a:ext>
            </a:extLst>
          </p:cNvPr>
          <p:cNvSpPr>
            <a:spLocks noGrp="1"/>
          </p:cNvSpPr>
          <p:nvPr>
            <p:ph type="dt" sz="half" idx="10"/>
          </p:nvPr>
        </p:nvSpPr>
        <p:spPr/>
        <p:txBody>
          <a:bodyPr/>
          <a:lstStyle/>
          <a:p>
            <a:r>
              <a:rPr lang="en-US"/>
              <a:t>15/06/2022</a:t>
            </a:r>
          </a:p>
        </p:txBody>
      </p:sp>
      <p:sp>
        <p:nvSpPr>
          <p:cNvPr id="8" name="Footer Placeholder 7">
            <a:extLst>
              <a:ext uri="{FF2B5EF4-FFF2-40B4-BE49-F238E27FC236}">
                <a16:creationId xmlns:a16="http://schemas.microsoft.com/office/drawing/2014/main" id="{11DF1AD4-6391-49BF-8FC9-146C170B0D00}"/>
              </a:ext>
            </a:extLst>
          </p:cNvPr>
          <p:cNvSpPr>
            <a:spLocks noGrp="1"/>
          </p:cNvSpPr>
          <p:nvPr>
            <p:ph type="ftr" sz="quarter" idx="11"/>
          </p:nvPr>
        </p:nvSpPr>
        <p:spPr/>
        <p:txBody>
          <a:bodyPr/>
          <a:lstStyle/>
          <a:p>
            <a:r>
              <a:rPr lang="en-US"/>
              <a:t>THIRD REVIEW</a:t>
            </a:r>
          </a:p>
        </p:txBody>
      </p:sp>
      <p:sp>
        <p:nvSpPr>
          <p:cNvPr id="9" name="Slide Number Placeholder 8">
            <a:extLst>
              <a:ext uri="{FF2B5EF4-FFF2-40B4-BE49-F238E27FC236}">
                <a16:creationId xmlns:a16="http://schemas.microsoft.com/office/drawing/2014/main" id="{A7AFE428-9661-4D97-BE49-E22A73301A3F}"/>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5684993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0740-0D58-4508-921B-3BC9E40E19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A65A70-7A83-40A3-9FD7-730F699DF79D}"/>
              </a:ext>
            </a:extLst>
          </p:cNvPr>
          <p:cNvSpPr>
            <a:spLocks noGrp="1"/>
          </p:cNvSpPr>
          <p:nvPr>
            <p:ph type="dt" sz="half" idx="10"/>
          </p:nvPr>
        </p:nvSpPr>
        <p:spPr/>
        <p:txBody>
          <a:bodyPr/>
          <a:lstStyle/>
          <a:p>
            <a:r>
              <a:rPr lang="en-US"/>
              <a:t>15/06/2022</a:t>
            </a:r>
          </a:p>
        </p:txBody>
      </p:sp>
      <p:sp>
        <p:nvSpPr>
          <p:cNvPr id="4" name="Footer Placeholder 3">
            <a:extLst>
              <a:ext uri="{FF2B5EF4-FFF2-40B4-BE49-F238E27FC236}">
                <a16:creationId xmlns:a16="http://schemas.microsoft.com/office/drawing/2014/main" id="{2260C671-DE92-4599-8B46-BF135752F9CE}"/>
              </a:ext>
            </a:extLst>
          </p:cNvPr>
          <p:cNvSpPr>
            <a:spLocks noGrp="1"/>
          </p:cNvSpPr>
          <p:nvPr>
            <p:ph type="ftr" sz="quarter" idx="11"/>
          </p:nvPr>
        </p:nvSpPr>
        <p:spPr/>
        <p:txBody>
          <a:bodyPr/>
          <a:lstStyle/>
          <a:p>
            <a:r>
              <a:rPr lang="en-US"/>
              <a:t>THIRD REVIEW</a:t>
            </a:r>
          </a:p>
        </p:txBody>
      </p:sp>
      <p:sp>
        <p:nvSpPr>
          <p:cNvPr id="5" name="Slide Number Placeholder 4">
            <a:extLst>
              <a:ext uri="{FF2B5EF4-FFF2-40B4-BE49-F238E27FC236}">
                <a16:creationId xmlns:a16="http://schemas.microsoft.com/office/drawing/2014/main" id="{70F6F134-51C1-43B8-A68C-0F7DECEE12A1}"/>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269148352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369E7-F9F3-456B-AC0A-7DA492DE3049}"/>
              </a:ext>
            </a:extLst>
          </p:cNvPr>
          <p:cNvSpPr>
            <a:spLocks noGrp="1"/>
          </p:cNvSpPr>
          <p:nvPr>
            <p:ph type="dt" sz="half" idx="10"/>
          </p:nvPr>
        </p:nvSpPr>
        <p:spPr/>
        <p:txBody>
          <a:bodyPr/>
          <a:lstStyle/>
          <a:p>
            <a:r>
              <a:rPr lang="en-US"/>
              <a:t>15/06/2022</a:t>
            </a:r>
          </a:p>
        </p:txBody>
      </p:sp>
      <p:sp>
        <p:nvSpPr>
          <p:cNvPr id="3" name="Footer Placeholder 2">
            <a:extLst>
              <a:ext uri="{FF2B5EF4-FFF2-40B4-BE49-F238E27FC236}">
                <a16:creationId xmlns:a16="http://schemas.microsoft.com/office/drawing/2014/main" id="{28CB2496-CDE1-4D3C-94B5-7E074B20F5AE}"/>
              </a:ext>
            </a:extLst>
          </p:cNvPr>
          <p:cNvSpPr>
            <a:spLocks noGrp="1"/>
          </p:cNvSpPr>
          <p:nvPr>
            <p:ph type="ftr" sz="quarter" idx="11"/>
          </p:nvPr>
        </p:nvSpPr>
        <p:spPr/>
        <p:txBody>
          <a:bodyPr/>
          <a:lstStyle/>
          <a:p>
            <a:r>
              <a:rPr lang="en-US"/>
              <a:t>THIRD REVIEW</a:t>
            </a:r>
          </a:p>
        </p:txBody>
      </p:sp>
      <p:sp>
        <p:nvSpPr>
          <p:cNvPr id="4" name="Slide Number Placeholder 3">
            <a:extLst>
              <a:ext uri="{FF2B5EF4-FFF2-40B4-BE49-F238E27FC236}">
                <a16:creationId xmlns:a16="http://schemas.microsoft.com/office/drawing/2014/main" id="{2E2C0E6E-F748-4140-9BA8-B2A5E6B0742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9989630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1F94-BB09-420B-9422-9943CB701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63D2-BD34-481A-8DEA-A85D27D4E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9AF7B-EE1F-4B5B-8D89-B4628FE4C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230E-0DE7-45DB-8E41-08E8898C6AF9}"/>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4629F3A8-59CC-4069-969D-83414976B334}"/>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90337369-F217-4E87-AE79-EE8D1B0B0C2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31752175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32C7-92B5-43C6-88BC-B48541B2B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79B8AE-6987-45C4-BFAF-45066DD5B4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C1704-0FFB-447A-8B2F-85466666E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5CD404-7144-4560-8E64-4D705342C50F}"/>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77EBAD5E-5F8C-47A2-AAE7-267BB9183D85}"/>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135E73DE-A26C-498F-ACAD-A6B3FB6B1A53}"/>
              </a:ext>
            </a:extLst>
          </p:cNvPr>
          <p:cNvSpPr>
            <a:spLocks noGrp="1"/>
          </p:cNvSpPr>
          <p:nvPr>
            <p:ph type="sldNum" sz="quarter" idx="12"/>
          </p:nvPr>
        </p:nvSpPr>
        <p:spPr/>
        <p:txBody>
          <a:bodyPr/>
          <a:lstStyle/>
          <a:p>
            <a:fld id="{16F19D6D-7C94-4984-827C-E083B62127D2}" type="slidenum">
              <a:rPr lang="en-US" smtClean="0"/>
              <a:t>‹#›</a:t>
            </a:fld>
            <a:endParaRPr lang="en-US"/>
          </a:p>
        </p:txBody>
      </p:sp>
    </p:spTree>
    <p:extLst>
      <p:ext uri="{BB962C8B-B14F-4D97-AF65-F5344CB8AC3E}">
        <p14:creationId xmlns:p14="http://schemas.microsoft.com/office/powerpoint/2010/main" val="13203461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4CA6B7-C580-4004-9415-9FEDF089D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4FEDD-2A12-4CBC-A080-58AA351EB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04DD8-9F21-4E68-A966-44284CD23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15/06/2022</a:t>
            </a:r>
          </a:p>
        </p:txBody>
      </p:sp>
      <p:sp>
        <p:nvSpPr>
          <p:cNvPr id="5" name="Footer Placeholder 4">
            <a:extLst>
              <a:ext uri="{FF2B5EF4-FFF2-40B4-BE49-F238E27FC236}">
                <a16:creationId xmlns:a16="http://schemas.microsoft.com/office/drawing/2014/main" id="{BD655996-7E8A-4086-96FF-A031AE3E7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THIRD REVIEW</a:t>
            </a:r>
          </a:p>
        </p:txBody>
      </p:sp>
      <p:sp>
        <p:nvSpPr>
          <p:cNvPr id="6" name="Slide Number Placeholder 5">
            <a:extLst>
              <a:ext uri="{FF2B5EF4-FFF2-40B4-BE49-F238E27FC236}">
                <a16:creationId xmlns:a16="http://schemas.microsoft.com/office/drawing/2014/main" id="{415D1CE4-670B-4891-8DE2-03F23B22C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F19D6D-7C94-4984-827C-E083B62127D2}" type="slidenum">
              <a:rPr lang="en-US" smtClean="0"/>
              <a:t>‹#›</a:t>
            </a:fld>
            <a:endParaRPr lang="en-US"/>
          </a:p>
        </p:txBody>
      </p:sp>
      <p:sp>
        <p:nvSpPr>
          <p:cNvPr id="7" name="Rectangle 6">
            <a:extLst>
              <a:ext uri="{FF2B5EF4-FFF2-40B4-BE49-F238E27FC236}">
                <a16:creationId xmlns:a16="http://schemas.microsoft.com/office/drawing/2014/main" id="{75F70159-A61B-430B-A873-91F9EF698464}"/>
              </a:ext>
            </a:extLst>
          </p:cNvPr>
          <p:cNvSpPr/>
          <p:nvPr userDrawn="1"/>
        </p:nvSpPr>
        <p:spPr>
          <a:xfrm>
            <a:off x="182880" y="365125"/>
            <a:ext cx="11808823" cy="5811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7543862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4CA6B7-C580-4004-9415-9FEDF089D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4FEDD-2A12-4CBC-A080-58AA351EB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04DD8-9F21-4E68-A966-44284CD23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15/06/2022</a:t>
            </a:r>
          </a:p>
        </p:txBody>
      </p:sp>
      <p:sp>
        <p:nvSpPr>
          <p:cNvPr id="5" name="Footer Placeholder 4">
            <a:extLst>
              <a:ext uri="{FF2B5EF4-FFF2-40B4-BE49-F238E27FC236}">
                <a16:creationId xmlns:a16="http://schemas.microsoft.com/office/drawing/2014/main" id="{BD655996-7E8A-4086-96FF-A031AE3E7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THIRD REVIEW</a:t>
            </a:r>
          </a:p>
        </p:txBody>
      </p:sp>
      <p:sp>
        <p:nvSpPr>
          <p:cNvPr id="6" name="Slide Number Placeholder 5">
            <a:extLst>
              <a:ext uri="{FF2B5EF4-FFF2-40B4-BE49-F238E27FC236}">
                <a16:creationId xmlns:a16="http://schemas.microsoft.com/office/drawing/2014/main" id="{415D1CE4-670B-4891-8DE2-03F23B22C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F19D6D-7C94-4984-827C-E083B62127D2}" type="slidenum">
              <a:rPr lang="en-US" smtClean="0"/>
              <a:t>‹#›</a:t>
            </a:fld>
            <a:endParaRPr lang="en-US"/>
          </a:p>
        </p:txBody>
      </p:sp>
      <p:sp>
        <p:nvSpPr>
          <p:cNvPr id="7" name="Rectangle 6">
            <a:extLst>
              <a:ext uri="{FF2B5EF4-FFF2-40B4-BE49-F238E27FC236}">
                <a16:creationId xmlns:a16="http://schemas.microsoft.com/office/drawing/2014/main" id="{75F70159-A61B-430B-A873-91F9EF698464}"/>
              </a:ext>
            </a:extLst>
          </p:cNvPr>
          <p:cNvSpPr/>
          <p:nvPr userDrawn="1"/>
        </p:nvSpPr>
        <p:spPr>
          <a:xfrm>
            <a:off x="182880" y="365125"/>
            <a:ext cx="11808823" cy="5811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7543862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 Id="rId5" Type="http://schemas.openxmlformats.org/officeDocument/2006/relationships/image" Target="../media/image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5.xml"/><Relationship Id="rId5" Type="http://schemas.openxmlformats.org/officeDocument/2006/relationships/image" Target="../media/image2.jpe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18.jpeg"/><Relationship Id="rId4" Type="http://schemas.openxmlformats.org/officeDocument/2006/relationships/image" Target="../media/image17.jpe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SMART HOME WITH SMART SECURITY</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1</a:t>
            </a:fld>
            <a:endParaRPr lang="en-US">
              <a:solidFill>
                <a:schemeClr val="tx1"/>
              </a:solidFill>
            </a:endParaRPr>
          </a:p>
        </p:txBody>
      </p:sp>
      <p:sp>
        <p:nvSpPr>
          <p:cNvPr id="17" name="TextBox 16">
            <a:extLst>
              <a:ext uri="{FF2B5EF4-FFF2-40B4-BE49-F238E27FC236}">
                <a16:creationId xmlns:a16="http://schemas.microsoft.com/office/drawing/2014/main" id="{72605C36-6F76-4873-AE40-0D0E73A3C148}"/>
              </a:ext>
            </a:extLst>
          </p:cNvPr>
          <p:cNvSpPr txBox="1"/>
          <p:nvPr/>
        </p:nvSpPr>
        <p:spPr>
          <a:xfrm>
            <a:off x="6748669" y="3697481"/>
            <a:ext cx="4731026"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anose="02020603050405020304" pitchFamily="18" charset="0"/>
                <a:cs typeface="Times New Roman" panose="02020603050405020304" pitchFamily="18" charset="0"/>
              </a:rPr>
              <a:t>Batch Members:</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PRAKASH J                  - 2018504042</a:t>
            </a:r>
          </a:p>
          <a:p>
            <a:pPr algn="just"/>
            <a:r>
              <a:rPr lang="en-US" sz="2000">
                <a:latin typeface="Times New Roman" panose="02020603050405020304" pitchFamily="18" charset="0"/>
                <a:cs typeface="Times New Roman" panose="02020603050405020304" pitchFamily="18" charset="0"/>
              </a:rPr>
              <a:t>BARANIDHARAN S   - 2018504517</a:t>
            </a:r>
          </a:p>
          <a:p>
            <a:pPr algn="just"/>
            <a:r>
              <a:rPr lang="en-US" sz="2000">
                <a:latin typeface="Times New Roman" panose="02020603050405020304" pitchFamily="18" charset="0"/>
                <a:cs typeface="Times New Roman" panose="02020603050405020304" pitchFamily="18" charset="0"/>
              </a:rPr>
              <a:t>ROHITH VARON SS    - 2018504590</a:t>
            </a:r>
          </a:p>
          <a:p>
            <a:pPr algn="just"/>
            <a:r>
              <a:rPr lang="en-US" sz="2000">
                <a:latin typeface="Times New Roman" panose="02020603050405020304" pitchFamily="18" charset="0"/>
                <a:cs typeface="Times New Roman" panose="02020603050405020304" pitchFamily="18" charset="0"/>
              </a:rPr>
              <a:t>VELMURUGAN M      - 2018504626</a:t>
            </a:r>
          </a:p>
        </p:txBody>
      </p:sp>
      <p:sp>
        <p:nvSpPr>
          <p:cNvPr id="9" name="Content Placeholder 8">
            <a:extLst>
              <a:ext uri="{FF2B5EF4-FFF2-40B4-BE49-F238E27FC236}">
                <a16:creationId xmlns:a16="http://schemas.microsoft.com/office/drawing/2014/main" id="{6950C4BE-B95F-4CC5-874D-D9E27523E787}"/>
              </a:ext>
            </a:extLst>
          </p:cNvPr>
          <p:cNvSpPr>
            <a:spLocks noGrp="1"/>
          </p:cNvSpPr>
          <p:nvPr>
            <p:ph sz="half" idx="1"/>
          </p:nvPr>
        </p:nvSpPr>
        <p:spPr>
          <a:xfrm>
            <a:off x="821635" y="2929978"/>
            <a:ext cx="4114800" cy="2862671"/>
          </a:xfrm>
        </p:spPr>
        <p:txBody>
          <a:bodyPr>
            <a:normAutofit fontScale="92500" lnSpcReduction="10000"/>
          </a:bodyPr>
          <a:lstStyle/>
          <a:p>
            <a:pPr marL="0" indent="0">
              <a:buNone/>
            </a:pPr>
            <a:endParaRPr lang="en-US"/>
          </a:p>
          <a:p>
            <a:pPr marL="0" indent="0">
              <a:buNone/>
            </a:pPr>
            <a:endParaRPr lang="en-US" sz="2000"/>
          </a:p>
          <a:p>
            <a:pPr marL="0" indent="0">
              <a:buNone/>
            </a:pPr>
            <a:r>
              <a:rPr lang="en-US" sz="2200" b="1">
                <a:latin typeface="Times New Roman" panose="02020603050405020304" pitchFamily="18" charset="0"/>
                <a:cs typeface="Times New Roman" panose="02020603050405020304" pitchFamily="18" charset="0"/>
              </a:rPr>
              <a:t>Project Guide:</a:t>
            </a:r>
          </a:p>
          <a:p>
            <a:pPr marL="0" indent="0">
              <a:buNone/>
            </a:pPr>
            <a:r>
              <a:rPr lang="en-US" sz="2000" err="1">
                <a:latin typeface="Times New Roman" panose="02020603050405020304" pitchFamily="18" charset="0"/>
                <a:cs typeface="Times New Roman" panose="02020603050405020304" pitchFamily="18" charset="0"/>
              </a:rPr>
              <a:t>Dr.A.VIJI</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TEACHING FELLOW</a:t>
            </a:r>
          </a:p>
          <a:p>
            <a:pPr marL="0" indent="0">
              <a:buNone/>
            </a:pPr>
            <a:r>
              <a:rPr lang="en-US" sz="2000">
                <a:latin typeface="Times New Roman" panose="02020603050405020304" pitchFamily="18" charset="0"/>
                <a:cs typeface="Times New Roman" panose="02020603050405020304" pitchFamily="18" charset="0"/>
              </a:rPr>
              <a:t>DEPARTMENT OF ELECTRONICS ENGINEERING</a:t>
            </a:r>
          </a:p>
          <a:p>
            <a:pPr marL="0" indent="0">
              <a:buNone/>
            </a:pPr>
            <a:r>
              <a:rPr lang="en-US" sz="2000">
                <a:latin typeface="Times New Roman" panose="02020603050405020304" pitchFamily="18" charset="0"/>
                <a:cs typeface="Times New Roman" panose="02020603050405020304" pitchFamily="18" charset="0"/>
              </a:rPr>
              <a:t>MIT CAMPUS</a:t>
            </a:r>
          </a:p>
          <a:p>
            <a:endParaRPr lang="en-US"/>
          </a:p>
        </p:txBody>
      </p:sp>
      <p:sp>
        <p:nvSpPr>
          <p:cNvPr id="10" name="TextBox 9">
            <a:extLst>
              <a:ext uri="{FF2B5EF4-FFF2-40B4-BE49-F238E27FC236}">
                <a16:creationId xmlns:a16="http://schemas.microsoft.com/office/drawing/2014/main" id="{A64A0B8C-429F-436E-A109-EC8DA91590EE}"/>
              </a:ext>
            </a:extLst>
          </p:cNvPr>
          <p:cNvSpPr txBox="1"/>
          <p:nvPr/>
        </p:nvSpPr>
        <p:spPr>
          <a:xfrm>
            <a:off x="1842053" y="1872200"/>
            <a:ext cx="742452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Times New Roman" panose="02020603050405020304" pitchFamily="18" charset="0"/>
                <a:cs typeface="Times New Roman" panose="02020603050405020304" pitchFamily="18" charset="0"/>
              </a:rPr>
              <a:t>Zeroth review</a:t>
            </a:r>
          </a:p>
          <a:p>
            <a:pPr algn="ctr">
              <a:lnSpc>
                <a:spcPct val="150000"/>
              </a:lnSpc>
            </a:pPr>
            <a:r>
              <a:rPr lang="en-US" sz="2400">
                <a:latin typeface="Times New Roman" panose="02020603050405020304" pitchFamily="18" charset="0"/>
                <a:cs typeface="Times New Roman" panose="02020603050405020304" pitchFamily="18" charset="0"/>
              </a:rPr>
              <a:t>Department of Electronics Engineering,</a:t>
            </a:r>
          </a:p>
          <a:p>
            <a:pPr algn="ctr"/>
            <a:r>
              <a:rPr lang="en-US" sz="2400">
                <a:latin typeface="Times New Roman" panose="02020603050405020304" pitchFamily="18" charset="0"/>
                <a:cs typeface="Times New Roman" panose="02020603050405020304" pitchFamily="18" charset="0"/>
              </a:rPr>
              <a:t>MIT Campus, Anna University</a:t>
            </a: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9469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10</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DD45646-2571-46A5-9448-2195D8F5C55E}"/>
              </a:ext>
            </a:extLst>
          </p:cNvPr>
          <p:cNvSpPr/>
          <p:nvPr/>
        </p:nvSpPr>
        <p:spPr>
          <a:xfrm>
            <a:off x="1006961" y="2809468"/>
            <a:ext cx="2405678" cy="17360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a:latin typeface="Times New Roman" panose="02020603050405020304" pitchFamily="18" charset="0"/>
                <a:cs typeface="Times New Roman" panose="02020603050405020304" pitchFamily="18" charset="0"/>
              </a:rPr>
              <a:t>FIRST REVIEW</a:t>
            </a:r>
          </a:p>
          <a:p>
            <a:pPr algn="ctr"/>
            <a:r>
              <a:rPr lang="en-US">
                <a:latin typeface="Times New Roman" panose="02020603050405020304" pitchFamily="18" charset="0"/>
                <a:cs typeface="Times New Roman" panose="02020603050405020304" pitchFamily="18" charset="0"/>
              </a:rPr>
              <a:t>Studying the working principle and developing the code</a:t>
            </a:r>
          </a:p>
        </p:txBody>
      </p:sp>
      <p:sp>
        <p:nvSpPr>
          <p:cNvPr id="13" name="Rectangle 12">
            <a:extLst>
              <a:ext uri="{FF2B5EF4-FFF2-40B4-BE49-F238E27FC236}">
                <a16:creationId xmlns:a16="http://schemas.microsoft.com/office/drawing/2014/main" id="{8EF312D5-DF49-4BD1-8D56-B550D41FA2A8}"/>
              </a:ext>
            </a:extLst>
          </p:cNvPr>
          <p:cNvSpPr/>
          <p:nvPr/>
        </p:nvSpPr>
        <p:spPr>
          <a:xfrm>
            <a:off x="4538461" y="2809468"/>
            <a:ext cx="2405678" cy="17360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dirty="0">
                <a:latin typeface="Times New Roman" panose="02020603050405020304" pitchFamily="18" charset="0"/>
                <a:cs typeface="Times New Roman" panose="02020603050405020304" pitchFamily="18" charset="0"/>
              </a:rPr>
              <a:t>SECOND REVIEW</a:t>
            </a:r>
          </a:p>
          <a:p>
            <a:pPr algn="ctr"/>
            <a:r>
              <a:rPr lang="en-US" sz="1600" dirty="0">
                <a:latin typeface="Times New Roman" panose="02020603050405020304" pitchFamily="18" charset="0"/>
                <a:cs typeface="Times New Roman" panose="02020603050405020304" pitchFamily="18" charset="0"/>
              </a:rPr>
              <a:t>Connecting a user interface with the raspberry pi, Developing a code  and interface with raspberry pi</a:t>
            </a:r>
          </a:p>
          <a:p>
            <a:pPr algn="ctr"/>
            <a:endParaRPr lang="en-US"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B62F084-768B-45AE-9BE5-3945CD1C2982}"/>
              </a:ext>
            </a:extLst>
          </p:cNvPr>
          <p:cNvSpPr/>
          <p:nvPr/>
        </p:nvSpPr>
        <p:spPr>
          <a:xfrm>
            <a:off x="8069961" y="2809468"/>
            <a:ext cx="2743200" cy="17360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a:latin typeface="Times New Roman" panose="02020603050405020304" pitchFamily="18" charset="0"/>
                <a:cs typeface="Times New Roman" panose="02020603050405020304" pitchFamily="18" charset="0"/>
              </a:rPr>
              <a:t> THIRD REVIEW </a:t>
            </a:r>
          </a:p>
          <a:p>
            <a:pPr algn="ctr"/>
            <a:r>
              <a:rPr lang="en-US">
                <a:latin typeface="Times New Roman" panose="02020603050405020304" pitchFamily="18" charset="0"/>
                <a:cs typeface="Times New Roman" panose="02020603050405020304" pitchFamily="18" charset="0"/>
              </a:rPr>
              <a:t>Hardware implementation and analyzing the output</a:t>
            </a:r>
          </a:p>
        </p:txBody>
      </p:sp>
      <p:sp>
        <p:nvSpPr>
          <p:cNvPr id="3" name="Arrow: Right 2">
            <a:extLst>
              <a:ext uri="{FF2B5EF4-FFF2-40B4-BE49-F238E27FC236}">
                <a16:creationId xmlns:a16="http://schemas.microsoft.com/office/drawing/2014/main" id="{0EF75DB1-8CFF-40FA-AD81-8B24E68436E3}"/>
              </a:ext>
            </a:extLst>
          </p:cNvPr>
          <p:cNvSpPr/>
          <p:nvPr/>
        </p:nvSpPr>
        <p:spPr>
          <a:xfrm>
            <a:off x="3412639" y="3429000"/>
            <a:ext cx="1125822" cy="3651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6" name="Arrow: Right 15">
            <a:extLst>
              <a:ext uri="{FF2B5EF4-FFF2-40B4-BE49-F238E27FC236}">
                <a16:creationId xmlns:a16="http://schemas.microsoft.com/office/drawing/2014/main" id="{2C9004B8-DD82-4491-82F4-95E274A998A8}"/>
              </a:ext>
            </a:extLst>
          </p:cNvPr>
          <p:cNvSpPr/>
          <p:nvPr/>
        </p:nvSpPr>
        <p:spPr>
          <a:xfrm>
            <a:off x="6938230" y="3494914"/>
            <a:ext cx="1125822" cy="3651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0BE005E5-6714-4DFF-802E-AD015B29024E}"/>
              </a:ext>
            </a:extLst>
          </p:cNvPr>
          <p:cNvSpPr txBox="1"/>
          <p:nvPr/>
        </p:nvSpPr>
        <p:spPr>
          <a:xfrm>
            <a:off x="2875517" y="550965"/>
            <a:ext cx="57315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WORK PLAN</a:t>
            </a:r>
            <a:endParaRPr lang="en-US" sz="4000"/>
          </a:p>
        </p:txBody>
      </p:sp>
    </p:spTree>
    <p:extLst>
      <p:ext uri="{BB962C8B-B14F-4D97-AF65-F5344CB8AC3E}">
        <p14:creationId xmlns:p14="http://schemas.microsoft.com/office/powerpoint/2010/main" val="41650068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11</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E005E5-6714-4DFF-802E-AD015B29024E}"/>
              </a:ext>
            </a:extLst>
          </p:cNvPr>
          <p:cNvSpPr txBox="1"/>
          <p:nvPr/>
        </p:nvSpPr>
        <p:spPr>
          <a:xfrm>
            <a:off x="2918791" y="499580"/>
            <a:ext cx="57315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REQUIREMENTS</a:t>
            </a:r>
            <a:endParaRPr lang="en-US" sz="4000"/>
          </a:p>
        </p:txBody>
      </p:sp>
      <p:graphicFrame>
        <p:nvGraphicFramePr>
          <p:cNvPr id="4" name="Table 4">
            <a:extLst>
              <a:ext uri="{FF2B5EF4-FFF2-40B4-BE49-F238E27FC236}">
                <a16:creationId xmlns:a16="http://schemas.microsoft.com/office/drawing/2014/main" id="{08D54D26-7E5B-4997-9613-70D76CB7476E}"/>
              </a:ext>
            </a:extLst>
          </p:cNvPr>
          <p:cNvGraphicFramePr>
            <a:graphicFrameLocks noGrp="1"/>
          </p:cNvGraphicFramePr>
          <p:nvPr>
            <p:extLst>
              <p:ext uri="{D42A27DB-BD31-4B8C-83A1-F6EECF244321}">
                <p14:modId xmlns:p14="http://schemas.microsoft.com/office/powerpoint/2010/main" val="1334801827"/>
              </p:ext>
            </p:extLst>
          </p:nvPr>
        </p:nvGraphicFramePr>
        <p:xfrm>
          <a:off x="1073425" y="1962356"/>
          <a:ext cx="9846366" cy="4125774"/>
        </p:xfrm>
        <a:graphic>
          <a:graphicData uri="http://schemas.openxmlformats.org/drawingml/2006/table">
            <a:tbl>
              <a:tblPr firstRow="1" bandRow="1">
                <a:tableStyleId>{5940675A-B579-460E-94D1-54222C63F5DA}</a:tableStyleId>
              </a:tblPr>
              <a:tblGrid>
                <a:gridCol w="4923183">
                  <a:extLst>
                    <a:ext uri="{9D8B030D-6E8A-4147-A177-3AD203B41FA5}">
                      <a16:colId xmlns:a16="http://schemas.microsoft.com/office/drawing/2014/main" val="1250532383"/>
                    </a:ext>
                  </a:extLst>
                </a:gridCol>
                <a:gridCol w="4923183">
                  <a:extLst>
                    <a:ext uri="{9D8B030D-6E8A-4147-A177-3AD203B41FA5}">
                      <a16:colId xmlns:a16="http://schemas.microsoft.com/office/drawing/2014/main" val="815882545"/>
                    </a:ext>
                  </a:extLst>
                </a:gridCol>
              </a:tblGrid>
              <a:tr h="387736">
                <a:tc>
                  <a:txBody>
                    <a:bodyPr/>
                    <a:lstStyle/>
                    <a:p>
                      <a:pPr algn="ctr"/>
                      <a:r>
                        <a:rPr lang="en-US" sz="2400" b="1">
                          <a:latin typeface="Times New Roman" panose="02020603050405020304" pitchFamily="18" charset="0"/>
                          <a:cs typeface="Times New Roman" panose="02020603050405020304" pitchFamily="18" charset="0"/>
                        </a:rPr>
                        <a:t>HARDWARE</a:t>
                      </a:r>
                    </a:p>
                  </a:txBody>
                  <a:tcPr/>
                </a:tc>
                <a:tc>
                  <a:txBody>
                    <a:bodyPr/>
                    <a:lstStyle/>
                    <a:p>
                      <a:pPr algn="ctr"/>
                      <a:r>
                        <a:rPr lang="en-US" sz="2400" b="1">
                          <a:latin typeface="Times New Roman" panose="02020603050405020304" pitchFamily="18" charset="0"/>
                          <a:cs typeface="Times New Roman" panose="02020603050405020304" pitchFamily="18" charset="0"/>
                        </a:rPr>
                        <a:t>SOFTWARE</a:t>
                      </a:r>
                    </a:p>
                  </a:txBody>
                  <a:tcPr/>
                </a:tc>
                <a:extLst>
                  <a:ext uri="{0D108BD9-81ED-4DB2-BD59-A6C34878D82A}">
                    <a16:rowId xmlns:a16="http://schemas.microsoft.com/office/drawing/2014/main" val="2630156150"/>
                  </a:ext>
                </a:extLst>
              </a:tr>
              <a:tr h="3668574">
                <a:tc>
                  <a:txBody>
                    <a:bodyPr/>
                    <a:lstStyle/>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RASPBERRY PI MODEL 3B+</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NODE MCU</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RELAY</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MOTION SENSOR</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CAMERA MODULE</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SMOKE SENSOR</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DOOR LOCK</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DC MOTOR</a:t>
                      </a:r>
                    </a:p>
                    <a:p>
                      <a:pPr marL="285750" indent="-28575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LIGHTS</a:t>
                      </a:r>
                    </a:p>
                    <a:p>
                      <a:pPr marL="285750" indent="-285750">
                        <a:buFont typeface="Wingdings" panose="05000000000000000000" pitchFamily="2" charset="2"/>
                        <a:buChar char="Ø"/>
                      </a:pP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a:latin typeface="Times New Roman" panose="02020603050405020304" pitchFamily="18" charset="0"/>
                        <a:cs typeface="Times New Roman" panose="02020603050405020304" pitchFamily="18" charset="0"/>
                      </a:endParaRPr>
                    </a:p>
                  </a:txBody>
                  <a:tcPr/>
                </a:tc>
                <a:tc>
                  <a:txBody>
                    <a:bodyPr/>
                    <a:lstStyle/>
                    <a:p>
                      <a:pPr marL="285750" indent="-285750" algn="l">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JAVA SCRIPT</a:t>
                      </a:r>
                    </a:p>
                    <a:p>
                      <a:pPr marL="285750" indent="-285750" algn="l">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PYTHON</a:t>
                      </a:r>
                    </a:p>
                    <a:p>
                      <a:pPr marL="285750" indent="-285750" algn="l">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PUTTY</a:t>
                      </a:r>
                    </a:p>
                    <a:p>
                      <a:pPr marL="285750" indent="-285750" algn="l">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VNC VIEWER</a:t>
                      </a:r>
                    </a:p>
                  </a:txBody>
                  <a:tcPr/>
                </a:tc>
                <a:extLst>
                  <a:ext uri="{0D108BD9-81ED-4DB2-BD59-A6C34878D82A}">
                    <a16:rowId xmlns:a16="http://schemas.microsoft.com/office/drawing/2014/main" val="3703191074"/>
                  </a:ext>
                </a:extLst>
              </a:tr>
            </a:tbl>
          </a:graphicData>
        </a:graphic>
      </p:graphicFrame>
    </p:spTree>
    <p:extLst>
      <p:ext uri="{BB962C8B-B14F-4D97-AF65-F5344CB8AC3E}">
        <p14:creationId xmlns:p14="http://schemas.microsoft.com/office/powerpoint/2010/main" val="23882997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406387" y="26504"/>
            <a:ext cx="8880613" cy="1325563"/>
          </a:xfrm>
        </p:spPr>
        <p:txBody>
          <a:bodyPr>
            <a:normAutofit/>
          </a:bodyPr>
          <a:lstStyle/>
          <a:p>
            <a:pPr algn="ctr"/>
            <a:r>
              <a:rPr lang="en-US" sz="3600" b="1">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12</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48478" y="40102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209" y="40102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78B329-BDC2-476F-A4D6-DE4F10A85D19}"/>
              </a:ext>
            </a:extLst>
          </p:cNvPr>
          <p:cNvSpPr/>
          <p:nvPr/>
        </p:nvSpPr>
        <p:spPr>
          <a:xfrm>
            <a:off x="1007165" y="1919757"/>
            <a:ext cx="1048247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err="1">
                <a:latin typeface="Times New Roman" panose="02020603050405020304" pitchFamily="18" charset="0"/>
                <a:cs typeface="Times New Roman" panose="02020603050405020304" pitchFamily="18" charset="0"/>
              </a:rPr>
              <a:t>Antonakakis, Manos, et al. "Understanding the mirai botnet." 26</a:t>
            </a:r>
            <a:r>
              <a:rPr lang="en-US" baseline="30000">
                <a:latin typeface="Times New Roman" panose="02020603050405020304" pitchFamily="18" charset="0"/>
                <a:cs typeface="Times New Roman" panose="02020603050405020304" pitchFamily="18" charset="0"/>
              </a:rPr>
              <a:t>th</a:t>
            </a:r>
            <a:r>
              <a:rPr lang="en-US">
                <a:latin typeface="Times New Roman" panose="02020603050405020304" pitchFamily="18" charset="0"/>
                <a:cs typeface="Times New Roman" panose="02020603050405020304" pitchFamily="18" charset="0"/>
              </a:rPr>
              <a:t> {USENIX} security symposium ({USENIX} Security 17). 2017.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err="1">
                <a:latin typeface="Times New Roman" panose="02020603050405020304" pitchFamily="18" charset="0"/>
                <a:cs typeface="Times New Roman" panose="02020603050405020304" pitchFamily="18" charset="0"/>
              </a:rPr>
              <a:t>Subramanyan, Pramod, et al. "Verifying information flow properties of firmware using symbolic execution." 2016 Design, Automation &amp; Test in Europe Conference &amp; Exhibition (DATE). IEEE, 2016. </a:t>
            </a:r>
          </a:p>
          <a:p>
            <a:pPr marL="342900" indent="-342900">
              <a:buFont typeface="+mj-lt"/>
              <a:buAutoNum type="arabicPeriod"/>
            </a:pPr>
            <a:r>
              <a:rPr lang="en-US" err="1">
                <a:latin typeface="Times New Roman" panose="02020603050405020304" pitchFamily="18" charset="0"/>
                <a:cs typeface="Times New Roman" panose="02020603050405020304" pitchFamily="18" charset="0"/>
              </a:rPr>
              <a:t>DeMarinis, Nicholas, and Rodrigo Fonseca. "Toward usable network traffic policies for IoT devices in consumer networks." Proceedings of the 2017 Workshop on Internet of Things Security and Privacy. 2017. </a:t>
            </a:r>
          </a:p>
          <a:p>
            <a:pPr marL="342900" indent="-342900">
              <a:buFont typeface="+mj-lt"/>
              <a:buAutoNum type="arabicPeriod"/>
            </a:pPr>
            <a:r>
              <a:rPr lang="en-US">
                <a:latin typeface="Times New Roman" panose="02020603050405020304" pitchFamily="18" charset="0"/>
                <a:cs typeface="Times New Roman" panose="02020603050405020304" pitchFamily="18" charset="0"/>
              </a:rPr>
              <a:t>Lau, Josephine, Benjamin Zimmerman, and Florian Schaub. "Alexa, are you listening? privacy perceptions, concerns and privacy-seeking behaviors with smart speakers." Proceedings of the ACM on HumanComputer Interaction 2.CSCW (2018): 1-31. </a:t>
            </a:r>
          </a:p>
          <a:p>
            <a:pPr marL="342900" indent="-342900">
              <a:buFont typeface="+mj-lt"/>
              <a:buAutoNum type="arabicPeriod"/>
            </a:pPr>
            <a:r>
              <a:rPr lang="en-US">
                <a:latin typeface="Times New Roman" panose="02020603050405020304" pitchFamily="18" charset="0"/>
                <a:cs typeface="Times New Roman" panose="02020603050405020304" pitchFamily="18" charset="0"/>
              </a:rPr>
              <a:t>Hang, Guoming, et al. "Dolphinattack: Inaudible voice commands."Proceedings of   the 2017 ACM SIGSAC Conference on Computer and Communications Security. 2017. </a:t>
            </a:r>
          </a:p>
        </p:txBody>
      </p:sp>
    </p:spTree>
    <p:extLst>
      <p:ext uri="{BB962C8B-B14F-4D97-AF65-F5344CB8AC3E}">
        <p14:creationId xmlns:p14="http://schemas.microsoft.com/office/powerpoint/2010/main" val="228195095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13</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65043" y="3940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8766" y="51357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F5F397-AE5B-45A8-BD15-6D176CB1AE27}"/>
              </a:ext>
            </a:extLst>
          </p:cNvPr>
          <p:cNvSpPr/>
          <p:nvPr/>
        </p:nvSpPr>
        <p:spPr>
          <a:xfrm>
            <a:off x="1470992" y="2803225"/>
            <a:ext cx="899822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t>THANK YOU</a:t>
            </a:r>
            <a:endParaRPr lang="en-US" sz="6600"/>
          </a:p>
        </p:txBody>
      </p:sp>
    </p:spTree>
    <p:extLst>
      <p:ext uri="{BB962C8B-B14F-4D97-AF65-F5344CB8AC3E}">
        <p14:creationId xmlns:p14="http://schemas.microsoft.com/office/powerpoint/2010/main" val="27016872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IN" sz="3600" b="1" dirty="0">
                <a:solidFill>
                  <a:schemeClr val="tx1">
                    <a:lumMod val="95000"/>
                    <a:lumOff val="5000"/>
                  </a:schemeClr>
                </a:solidFill>
                <a:latin typeface="Times New Roman" panose="02020603050405020304" pitchFamily="18" charset="0"/>
                <a:cs typeface="Times New Roman" panose="02020603050405020304" pitchFamily="18" charset="0"/>
              </a:rPr>
              <a:t>SMART HOME WITH SMART SECURITY</a:t>
            </a:r>
            <a:endParaRPr lang="en-US" sz="36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a:xfrm>
            <a:off x="791307" y="6368073"/>
            <a:ext cx="2743200" cy="365125"/>
          </a:xfrm>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14</a:t>
            </a:fld>
            <a:endParaRPr lang="en-US">
              <a:solidFill>
                <a:schemeClr val="tx1"/>
              </a:solidFill>
            </a:endParaRPr>
          </a:p>
        </p:txBody>
      </p:sp>
      <p:sp>
        <p:nvSpPr>
          <p:cNvPr id="17" name="TextBox 16">
            <a:extLst>
              <a:ext uri="{FF2B5EF4-FFF2-40B4-BE49-F238E27FC236}">
                <a16:creationId xmlns:a16="http://schemas.microsoft.com/office/drawing/2014/main" id="{72605C36-6F76-4873-AE40-0D0E73A3C148}"/>
              </a:ext>
            </a:extLst>
          </p:cNvPr>
          <p:cNvSpPr txBox="1"/>
          <p:nvPr/>
        </p:nvSpPr>
        <p:spPr>
          <a:xfrm>
            <a:off x="6748669" y="3697481"/>
            <a:ext cx="4731026"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anose="02020603050405020304" pitchFamily="18" charset="0"/>
                <a:cs typeface="Times New Roman" panose="02020603050405020304" pitchFamily="18" charset="0"/>
              </a:rPr>
              <a:t>Batch Members:</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PRAKASH J                  - 2018504042</a:t>
            </a:r>
          </a:p>
          <a:p>
            <a:pPr algn="just"/>
            <a:r>
              <a:rPr lang="en-US" sz="2000">
                <a:latin typeface="Times New Roman" panose="02020603050405020304" pitchFamily="18" charset="0"/>
                <a:cs typeface="Times New Roman" panose="02020603050405020304" pitchFamily="18" charset="0"/>
              </a:rPr>
              <a:t>BARANIDHARAN S   - 2018504517</a:t>
            </a:r>
          </a:p>
          <a:p>
            <a:pPr algn="just"/>
            <a:r>
              <a:rPr lang="en-US" sz="2000">
                <a:latin typeface="Times New Roman" panose="02020603050405020304" pitchFamily="18" charset="0"/>
                <a:cs typeface="Times New Roman" panose="02020603050405020304" pitchFamily="18" charset="0"/>
              </a:rPr>
              <a:t>ROHITH VARON SS    - 2018504590</a:t>
            </a:r>
          </a:p>
          <a:p>
            <a:pPr algn="just"/>
            <a:r>
              <a:rPr lang="en-US" sz="2000">
                <a:latin typeface="Times New Roman" panose="02020603050405020304" pitchFamily="18" charset="0"/>
                <a:cs typeface="Times New Roman" panose="02020603050405020304" pitchFamily="18" charset="0"/>
              </a:rPr>
              <a:t>VELMURUGAN M      - 2018504626</a:t>
            </a:r>
          </a:p>
        </p:txBody>
      </p:sp>
      <p:sp>
        <p:nvSpPr>
          <p:cNvPr id="9" name="Content Placeholder 8">
            <a:extLst>
              <a:ext uri="{FF2B5EF4-FFF2-40B4-BE49-F238E27FC236}">
                <a16:creationId xmlns:a16="http://schemas.microsoft.com/office/drawing/2014/main" id="{6950C4BE-B95F-4CC5-874D-D9E27523E787}"/>
              </a:ext>
            </a:extLst>
          </p:cNvPr>
          <p:cNvSpPr>
            <a:spLocks noGrp="1"/>
          </p:cNvSpPr>
          <p:nvPr>
            <p:ph sz="half" idx="1"/>
          </p:nvPr>
        </p:nvSpPr>
        <p:spPr>
          <a:xfrm>
            <a:off x="821635" y="2929978"/>
            <a:ext cx="4114800" cy="2862671"/>
          </a:xfrm>
        </p:spPr>
        <p:txBody>
          <a:bodyPr>
            <a:normAutofit fontScale="92500" lnSpcReduction="10000"/>
          </a:bodyPr>
          <a:lstStyle/>
          <a:p>
            <a:pPr marL="0" indent="0">
              <a:buNone/>
            </a:pPr>
            <a:endParaRPr lang="en-US"/>
          </a:p>
          <a:p>
            <a:pPr marL="0" indent="0">
              <a:buNone/>
            </a:pPr>
            <a:endParaRPr lang="en-US" sz="2000"/>
          </a:p>
          <a:p>
            <a:pPr marL="0" indent="0">
              <a:buNone/>
            </a:pPr>
            <a:r>
              <a:rPr lang="en-US" sz="2200" b="1">
                <a:latin typeface="Times New Roman" panose="02020603050405020304" pitchFamily="18" charset="0"/>
                <a:cs typeface="Times New Roman" panose="02020603050405020304" pitchFamily="18" charset="0"/>
              </a:rPr>
              <a:t>Project Guide:</a:t>
            </a:r>
          </a:p>
          <a:p>
            <a:pPr marL="0" indent="0">
              <a:buNone/>
            </a:pPr>
            <a:r>
              <a:rPr lang="en-US" sz="2000" err="1">
                <a:latin typeface="Times New Roman" panose="02020603050405020304" pitchFamily="18" charset="0"/>
                <a:cs typeface="Times New Roman" panose="02020603050405020304" pitchFamily="18" charset="0"/>
              </a:rPr>
              <a:t>Dr.A.VIJI</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TEACHING FELLOW</a:t>
            </a:r>
          </a:p>
          <a:p>
            <a:pPr marL="0" indent="0">
              <a:buNone/>
            </a:pPr>
            <a:r>
              <a:rPr lang="en-US" sz="2000">
                <a:latin typeface="Times New Roman" panose="02020603050405020304" pitchFamily="18" charset="0"/>
                <a:cs typeface="Times New Roman" panose="02020603050405020304" pitchFamily="18" charset="0"/>
              </a:rPr>
              <a:t>DEPARTMENT OF ELECTRONICS ENGINEERING</a:t>
            </a:r>
          </a:p>
          <a:p>
            <a:pPr marL="0" indent="0">
              <a:buNone/>
            </a:pPr>
            <a:r>
              <a:rPr lang="en-US" sz="2000">
                <a:latin typeface="Times New Roman" panose="02020603050405020304" pitchFamily="18" charset="0"/>
                <a:cs typeface="Times New Roman" panose="02020603050405020304" pitchFamily="18" charset="0"/>
              </a:rPr>
              <a:t>MIT CAMPUS</a:t>
            </a:r>
          </a:p>
          <a:p>
            <a:endParaRPr lang="en-US"/>
          </a:p>
        </p:txBody>
      </p:sp>
      <p:sp>
        <p:nvSpPr>
          <p:cNvPr id="10" name="TextBox 9">
            <a:extLst>
              <a:ext uri="{FF2B5EF4-FFF2-40B4-BE49-F238E27FC236}">
                <a16:creationId xmlns:a16="http://schemas.microsoft.com/office/drawing/2014/main" id="{A64A0B8C-429F-436E-A109-EC8DA91590EE}"/>
              </a:ext>
            </a:extLst>
          </p:cNvPr>
          <p:cNvSpPr txBox="1"/>
          <p:nvPr/>
        </p:nvSpPr>
        <p:spPr>
          <a:xfrm>
            <a:off x="1842053" y="1872200"/>
            <a:ext cx="742452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Times New Roman" panose="02020603050405020304" pitchFamily="18" charset="0"/>
                <a:cs typeface="Times New Roman" panose="02020603050405020304" pitchFamily="18" charset="0"/>
              </a:rPr>
              <a:t>First review</a:t>
            </a:r>
          </a:p>
          <a:p>
            <a:pPr algn="ctr">
              <a:lnSpc>
                <a:spcPct val="150000"/>
              </a:lnSpc>
            </a:pPr>
            <a:r>
              <a:rPr lang="en-US" sz="2400">
                <a:latin typeface="Times New Roman" panose="02020603050405020304" pitchFamily="18" charset="0"/>
                <a:cs typeface="Times New Roman" panose="02020603050405020304" pitchFamily="18" charset="0"/>
              </a:rPr>
              <a:t>Department of Electronics Engineering,</a:t>
            </a:r>
          </a:p>
          <a:p>
            <a:pPr algn="ctr"/>
            <a:r>
              <a:rPr lang="en-US" sz="2400">
                <a:latin typeface="Times New Roman" panose="02020603050405020304" pitchFamily="18" charset="0"/>
                <a:cs typeface="Times New Roman" panose="02020603050405020304" pitchFamily="18" charset="0"/>
              </a:rPr>
              <a:t>MIT Campus, Anna University</a:t>
            </a: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946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OBJECTIVE</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a:xfrm>
            <a:off x="791307" y="6368073"/>
            <a:ext cx="2743200" cy="365125"/>
          </a:xfrm>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15</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31504" y="2060848"/>
            <a:ext cx="8568952" cy="3477875"/>
          </a:xfrm>
          <a:prstGeom prst="rect">
            <a:avLst/>
          </a:prstGeom>
        </p:spPr>
        <p:txBody>
          <a:bodyPr wrap="square">
            <a:spAutoFit/>
          </a:bodyPr>
          <a:lstStyle/>
          <a:p>
            <a:r>
              <a:rPr lang="en-US" sz="2000" dirty="0">
                <a:cs typeface="Times New Roman" pitchFamily="18" charset="0"/>
              </a:rPr>
              <a:t>* TO BUILD UP A HOME AUTOMATION SYSTEM UTILIZING RASPBERRY PI MODEL AND NODE MCU.</a:t>
            </a:r>
          </a:p>
          <a:p>
            <a:endParaRPr lang="en-US" sz="2000" dirty="0">
              <a:cs typeface="Times New Roman" pitchFamily="18" charset="0"/>
            </a:endParaRPr>
          </a:p>
          <a:p>
            <a:r>
              <a:rPr lang="en-US" sz="2000" dirty="0">
                <a:cs typeface="Times New Roman" pitchFamily="18" charset="0"/>
              </a:rPr>
              <a:t>*THEN WE HAVE CREATED A  USER FRIENDLY INTERFACE (WITH  SECURED LOGIN CREDENTIALS) SO THAT THE USER IS ABLE TO  BEND THE  RULES .</a:t>
            </a:r>
          </a:p>
          <a:p>
            <a:endParaRPr lang="en-US" sz="2000" dirty="0">
              <a:cs typeface="Times New Roman" pitchFamily="18" charset="0"/>
            </a:endParaRPr>
          </a:p>
          <a:p>
            <a:r>
              <a:rPr lang="en-US" sz="2000" dirty="0">
                <a:cs typeface="Times New Roman" pitchFamily="18" charset="0"/>
              </a:rPr>
              <a:t>* WE HAVE DEVELOPED PROGRAMS FOR EACH DEVICES TO INTERACT EFFECTIVELY</a:t>
            </a:r>
          </a:p>
          <a:p>
            <a:endParaRPr lang="en-US" sz="2000" dirty="0">
              <a:cs typeface="Times New Roman" pitchFamily="18" charset="0"/>
            </a:endParaRPr>
          </a:p>
          <a:p>
            <a:r>
              <a:rPr lang="en-US" sz="2000" dirty="0">
                <a:cs typeface="Times New Roman" pitchFamily="18" charset="0"/>
              </a:rPr>
              <a:t>* THEN WE HAVE BEEN WORKING ON ADDING ADDITIONAL SECURITY FEATURES TO PREVENT UNAUTHORIZED ENTRY OR ACCESS.</a:t>
            </a:r>
            <a:endParaRPr lang="en-IN" sz="2000" dirty="0">
              <a:cs typeface="Times New Roman" pitchFamily="18" charset="0"/>
            </a:endParaRPr>
          </a:p>
        </p:txBody>
      </p:sp>
    </p:spTree>
    <p:extLst>
      <p:ext uri="{BB962C8B-B14F-4D97-AF65-F5344CB8AC3E}">
        <p14:creationId xmlns:p14="http://schemas.microsoft.com/office/powerpoint/2010/main" val="315070508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a:xfrm>
            <a:off x="4578322" y="6408567"/>
            <a:ext cx="4114800" cy="365125"/>
          </a:xfrm>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16</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39CFC9-CD8F-4B6A-9799-E38DAEDB011B}"/>
              </a:ext>
            </a:extLst>
          </p:cNvPr>
          <p:cNvSpPr/>
          <p:nvPr/>
        </p:nvSpPr>
        <p:spPr>
          <a:xfrm>
            <a:off x="620582" y="2016770"/>
            <a:ext cx="5225895" cy="1903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BLOCK DIAGRAM</a:t>
            </a:r>
          </a:p>
        </p:txBody>
      </p:sp>
      <p:sp>
        <p:nvSpPr>
          <p:cNvPr id="5" name="Rectangle 4">
            <a:extLst>
              <a:ext uri="{FF2B5EF4-FFF2-40B4-BE49-F238E27FC236}">
                <a16:creationId xmlns:a16="http://schemas.microsoft.com/office/drawing/2014/main" id="{2BCAC45E-FC5D-4157-B921-F814F9BE829F}"/>
              </a:ext>
            </a:extLst>
          </p:cNvPr>
          <p:cNvSpPr/>
          <p:nvPr/>
        </p:nvSpPr>
        <p:spPr>
          <a:xfrm>
            <a:off x="6389823" y="2016770"/>
            <a:ext cx="2806554" cy="1806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a16="http://schemas.microsoft.com/office/drawing/2014/main" id="{F251BA9E-E70E-4890-9032-95EBB5EBEF29}"/>
              </a:ext>
            </a:extLst>
          </p:cNvPr>
          <p:cNvSpPr/>
          <p:nvPr/>
        </p:nvSpPr>
        <p:spPr>
          <a:xfrm>
            <a:off x="2851496" y="4102704"/>
            <a:ext cx="4599177" cy="19939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dirty="0"/>
          </a:p>
        </p:txBody>
      </p:sp>
      <p:sp>
        <p:nvSpPr>
          <p:cNvPr id="10" name="Rectangle: Rounded Corners 9">
            <a:extLst>
              <a:ext uri="{FF2B5EF4-FFF2-40B4-BE49-F238E27FC236}">
                <a16:creationId xmlns:a16="http://schemas.microsoft.com/office/drawing/2014/main" id="{60B30B10-6BE1-4C8A-B37D-BC4867F10C91}"/>
              </a:ext>
            </a:extLst>
          </p:cNvPr>
          <p:cNvSpPr/>
          <p:nvPr/>
        </p:nvSpPr>
        <p:spPr>
          <a:xfrm>
            <a:off x="822466" y="2251333"/>
            <a:ext cx="1931250" cy="11776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ANDROID APP or WEB</a:t>
            </a:r>
          </a:p>
          <a:p>
            <a:pPr algn="ctr"/>
            <a:r>
              <a:rPr lang="en-US" b="1">
                <a:solidFill>
                  <a:schemeClr val="tx1"/>
                </a:solidFill>
                <a:latin typeface="Times New Roman" panose="02020603050405020304" pitchFamily="18" charset="0"/>
                <a:cs typeface="Times New Roman" panose="02020603050405020304" pitchFamily="18" charset="0"/>
              </a:rPr>
              <a:t>(CLIENT SOCKET)</a:t>
            </a:r>
          </a:p>
        </p:txBody>
      </p:sp>
      <p:sp>
        <p:nvSpPr>
          <p:cNvPr id="15" name="Rectangle: Rounded Corners 14">
            <a:extLst>
              <a:ext uri="{FF2B5EF4-FFF2-40B4-BE49-F238E27FC236}">
                <a16:creationId xmlns:a16="http://schemas.microsoft.com/office/drawing/2014/main" id="{0C3C7347-9331-4F87-8491-6AFF1B3CCF45}"/>
              </a:ext>
            </a:extLst>
          </p:cNvPr>
          <p:cNvSpPr/>
          <p:nvPr/>
        </p:nvSpPr>
        <p:spPr>
          <a:xfrm>
            <a:off x="6585944" y="2251333"/>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RASPBERRY PI</a:t>
            </a:r>
          </a:p>
        </p:txBody>
      </p:sp>
      <p:sp>
        <p:nvSpPr>
          <p:cNvPr id="9" name="Rectangle 8">
            <a:extLst>
              <a:ext uri="{FF2B5EF4-FFF2-40B4-BE49-F238E27FC236}">
                <a16:creationId xmlns:a16="http://schemas.microsoft.com/office/drawing/2014/main" id="{703C72D3-5729-4DF0-B630-0FEB61F447EE}"/>
              </a:ext>
            </a:extLst>
          </p:cNvPr>
          <p:cNvSpPr/>
          <p:nvPr/>
        </p:nvSpPr>
        <p:spPr>
          <a:xfrm>
            <a:off x="7710988" y="3916343"/>
            <a:ext cx="4168459" cy="2149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Rounded Corners 11">
            <a:extLst>
              <a:ext uri="{FF2B5EF4-FFF2-40B4-BE49-F238E27FC236}">
                <a16:creationId xmlns:a16="http://schemas.microsoft.com/office/drawing/2014/main" id="{96B79312-53F0-4A64-924B-CDBE4FB235D7}"/>
              </a:ext>
            </a:extLst>
          </p:cNvPr>
          <p:cNvSpPr/>
          <p:nvPr/>
        </p:nvSpPr>
        <p:spPr>
          <a:xfrm>
            <a:off x="3443996" y="2266855"/>
            <a:ext cx="1878728" cy="11466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b="1">
              <a:solidFill>
                <a:schemeClr val="tx1"/>
              </a:solidFill>
              <a:latin typeface="Times New Roman" panose="02020603050405020304" pitchFamily="18" charset="0"/>
              <a:cs typeface="Times New Roman" panose="02020603050405020304" pitchFamily="18" charset="0"/>
            </a:endParaRPr>
          </a:p>
          <a:p>
            <a:pPr algn="ctr"/>
            <a:r>
              <a:rPr lang="en-US" b="1">
                <a:solidFill>
                  <a:schemeClr val="tx1"/>
                </a:solidFill>
                <a:latin typeface="Times New Roman" panose="02020603050405020304" pitchFamily="18" charset="0"/>
                <a:cs typeface="Times New Roman" panose="02020603050405020304" pitchFamily="18" charset="0"/>
              </a:rPr>
              <a:t>ENCRYPTION USING AES ALGORITHM</a:t>
            </a:r>
          </a:p>
          <a:p>
            <a:pPr algn="ct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3353F3CF-1F40-4AD6-815B-838A03AFAC41}"/>
              </a:ext>
            </a:extLst>
          </p:cNvPr>
          <p:cNvSpPr/>
          <p:nvPr/>
        </p:nvSpPr>
        <p:spPr>
          <a:xfrm>
            <a:off x="8383624" y="5469017"/>
            <a:ext cx="1298608" cy="4387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a:solidFill>
                  <a:schemeClr val="tx1"/>
                </a:solidFill>
                <a:latin typeface="Times New Roman" panose="02020603050405020304" pitchFamily="18" charset="0"/>
                <a:cs typeface="Times New Roman" panose="02020603050405020304" pitchFamily="18" charset="0"/>
              </a:rPr>
              <a:t>DOOR CONTROL</a:t>
            </a:r>
          </a:p>
        </p:txBody>
      </p:sp>
      <p:sp>
        <p:nvSpPr>
          <p:cNvPr id="44" name="Rectangle: Rounded Corners 43">
            <a:extLst>
              <a:ext uri="{FF2B5EF4-FFF2-40B4-BE49-F238E27FC236}">
                <a16:creationId xmlns:a16="http://schemas.microsoft.com/office/drawing/2014/main" id="{3AA9A0EA-B790-459F-985A-FD8603F7DA21}"/>
              </a:ext>
            </a:extLst>
          </p:cNvPr>
          <p:cNvSpPr/>
          <p:nvPr/>
        </p:nvSpPr>
        <p:spPr>
          <a:xfrm>
            <a:off x="9721430" y="5463897"/>
            <a:ext cx="1168360" cy="4489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FAN</a:t>
            </a:r>
          </a:p>
        </p:txBody>
      </p:sp>
      <p:sp>
        <p:nvSpPr>
          <p:cNvPr id="45" name="Rectangle: Rounded Corners 44">
            <a:extLst>
              <a:ext uri="{FF2B5EF4-FFF2-40B4-BE49-F238E27FC236}">
                <a16:creationId xmlns:a16="http://schemas.microsoft.com/office/drawing/2014/main" id="{09D2B253-4134-4323-A595-5457882ECBE6}"/>
              </a:ext>
            </a:extLst>
          </p:cNvPr>
          <p:cNvSpPr/>
          <p:nvPr/>
        </p:nvSpPr>
        <p:spPr>
          <a:xfrm>
            <a:off x="10925775" y="5453997"/>
            <a:ext cx="978786" cy="4687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LIGHT</a:t>
            </a:r>
          </a:p>
        </p:txBody>
      </p:sp>
      <p:sp>
        <p:nvSpPr>
          <p:cNvPr id="56" name="Rectangle: Rounded Corners 55">
            <a:extLst>
              <a:ext uri="{FF2B5EF4-FFF2-40B4-BE49-F238E27FC236}">
                <a16:creationId xmlns:a16="http://schemas.microsoft.com/office/drawing/2014/main" id="{1ECE87E7-679B-4B48-8846-5270F8598CF7}"/>
              </a:ext>
            </a:extLst>
          </p:cNvPr>
          <p:cNvSpPr/>
          <p:nvPr/>
        </p:nvSpPr>
        <p:spPr>
          <a:xfrm>
            <a:off x="4050562" y="5392969"/>
            <a:ext cx="1407372" cy="4846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dirty="0">
                <a:solidFill>
                  <a:schemeClr val="tx1"/>
                </a:solidFill>
                <a:latin typeface="Times New Roman" panose="02020603050405020304" pitchFamily="18" charset="0"/>
                <a:cs typeface="Times New Roman" panose="02020603050405020304" pitchFamily="18" charset="0"/>
              </a:rPr>
              <a:t>MOTION SENSOR</a:t>
            </a:r>
          </a:p>
        </p:txBody>
      </p:sp>
      <p:sp>
        <p:nvSpPr>
          <p:cNvPr id="57" name="Rectangle: Rounded Corners 56">
            <a:extLst>
              <a:ext uri="{FF2B5EF4-FFF2-40B4-BE49-F238E27FC236}">
                <a16:creationId xmlns:a16="http://schemas.microsoft.com/office/drawing/2014/main" id="{9AB407EC-0DD2-499A-BA11-DA2DDC8E0B17}"/>
              </a:ext>
            </a:extLst>
          </p:cNvPr>
          <p:cNvSpPr/>
          <p:nvPr/>
        </p:nvSpPr>
        <p:spPr>
          <a:xfrm>
            <a:off x="5493919" y="5400829"/>
            <a:ext cx="1840800" cy="454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dirty="0">
                <a:solidFill>
                  <a:schemeClr val="tx1"/>
                </a:solidFill>
                <a:latin typeface="Times New Roman" panose="02020603050405020304" pitchFamily="18" charset="0"/>
                <a:cs typeface="Times New Roman" panose="02020603050405020304" pitchFamily="18" charset="0"/>
              </a:rPr>
              <a:t>TEMPERATURE SENSOR</a:t>
            </a:r>
          </a:p>
        </p:txBody>
      </p:sp>
      <p:cxnSp>
        <p:nvCxnSpPr>
          <p:cNvPr id="36" name="Straight Arrow Connector 35">
            <a:extLst>
              <a:ext uri="{FF2B5EF4-FFF2-40B4-BE49-F238E27FC236}">
                <a16:creationId xmlns:a16="http://schemas.microsoft.com/office/drawing/2014/main" id="{47B23067-7C88-445C-8A81-ECA6C71387D2}"/>
              </a:ext>
            </a:extLst>
          </p:cNvPr>
          <p:cNvCxnSpPr/>
          <p:nvPr/>
        </p:nvCxnSpPr>
        <p:spPr>
          <a:xfrm flipH="1">
            <a:off x="9196377"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D4920F2-79F7-49D1-BB93-6A0ED6BD9CAF}"/>
              </a:ext>
            </a:extLst>
          </p:cNvPr>
          <p:cNvCxnSpPr/>
          <p:nvPr/>
        </p:nvCxnSpPr>
        <p:spPr>
          <a:xfrm flipH="1">
            <a:off x="10271848"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F51F5CA-232C-45E5-B1CA-5B414DC9F304}"/>
              </a:ext>
            </a:extLst>
          </p:cNvPr>
          <p:cNvCxnSpPr/>
          <p:nvPr/>
        </p:nvCxnSpPr>
        <p:spPr>
          <a:xfrm flipH="1">
            <a:off x="11368154"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CCFA9E4B-DC9D-461F-96DF-47D7AA6081AC}"/>
              </a:ext>
            </a:extLst>
          </p:cNvPr>
          <p:cNvSpPr/>
          <p:nvPr/>
        </p:nvSpPr>
        <p:spPr>
          <a:xfrm>
            <a:off x="8383624" y="4151644"/>
            <a:ext cx="3479475" cy="7078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RELAY BOARD</a:t>
            </a:r>
          </a:p>
        </p:txBody>
      </p:sp>
      <p:cxnSp>
        <p:nvCxnSpPr>
          <p:cNvPr id="42" name="Straight Arrow Connector 41">
            <a:extLst>
              <a:ext uri="{FF2B5EF4-FFF2-40B4-BE49-F238E27FC236}">
                <a16:creationId xmlns:a16="http://schemas.microsoft.com/office/drawing/2014/main" id="{62578B20-57E4-41E6-AF25-CEB991E751B9}"/>
              </a:ext>
            </a:extLst>
          </p:cNvPr>
          <p:cNvCxnSpPr>
            <a:cxnSpLocks/>
          </p:cNvCxnSpPr>
          <p:nvPr/>
        </p:nvCxnSpPr>
        <p:spPr>
          <a:xfrm flipV="1">
            <a:off x="7450673" y="4426388"/>
            <a:ext cx="925236" cy="39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DD2746A-C5F4-4952-8A60-CD7BE8A2A106}"/>
              </a:ext>
            </a:extLst>
          </p:cNvPr>
          <p:cNvCxnSpPr>
            <a:cxnSpLocks/>
          </p:cNvCxnSpPr>
          <p:nvPr/>
        </p:nvCxnSpPr>
        <p:spPr>
          <a:xfrm>
            <a:off x="6784167" y="3304239"/>
            <a:ext cx="25114" cy="20887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A55C4E1-D0E2-4C16-9979-E00CDC8FCE2D}"/>
              </a:ext>
            </a:extLst>
          </p:cNvPr>
          <p:cNvCxnSpPr>
            <a:stCxn id="15" idx="3"/>
          </p:cNvCxnSpPr>
          <p:nvPr/>
        </p:nvCxnSpPr>
        <p:spPr>
          <a:xfrm>
            <a:off x="8854596" y="2779348"/>
            <a:ext cx="59420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8AA2CCC4-BC83-4464-9D01-29C42010EE1B}"/>
              </a:ext>
            </a:extLst>
          </p:cNvPr>
          <p:cNvSpPr/>
          <p:nvPr/>
        </p:nvSpPr>
        <p:spPr>
          <a:xfrm>
            <a:off x="9438091" y="2248209"/>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CAMERA MODULE</a:t>
            </a:r>
          </a:p>
        </p:txBody>
      </p:sp>
      <p:cxnSp>
        <p:nvCxnSpPr>
          <p:cNvPr id="64" name="Straight Arrow Connector 63">
            <a:extLst>
              <a:ext uri="{FF2B5EF4-FFF2-40B4-BE49-F238E27FC236}">
                <a16:creationId xmlns:a16="http://schemas.microsoft.com/office/drawing/2014/main" id="{F769639E-D7EB-455A-9559-DBCCB66211F2}"/>
              </a:ext>
            </a:extLst>
          </p:cNvPr>
          <p:cNvCxnSpPr>
            <a:stCxn id="12" idx="3"/>
          </p:cNvCxnSpPr>
          <p:nvPr/>
        </p:nvCxnSpPr>
        <p:spPr>
          <a:xfrm>
            <a:off x="5322724" y="2840167"/>
            <a:ext cx="126322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CE3F5C9-440A-47B7-8F61-A66760736738}"/>
              </a:ext>
            </a:extLst>
          </p:cNvPr>
          <p:cNvCxnSpPr>
            <a:stCxn id="10" idx="3"/>
          </p:cNvCxnSpPr>
          <p:nvPr/>
        </p:nvCxnSpPr>
        <p:spPr>
          <a:xfrm>
            <a:off x="2753716" y="2840167"/>
            <a:ext cx="69184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7F262D8-77F2-45D0-A354-ADEF1B47627E}"/>
              </a:ext>
            </a:extLst>
          </p:cNvPr>
          <p:cNvSpPr txBox="1"/>
          <p:nvPr/>
        </p:nvSpPr>
        <p:spPr>
          <a:xfrm>
            <a:off x="1575171" y="3489937"/>
            <a:ext cx="236894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USER INTERFACE</a:t>
            </a:r>
          </a:p>
        </p:txBody>
      </p:sp>
      <p:sp>
        <p:nvSpPr>
          <p:cNvPr id="14" name="TextBox 13">
            <a:extLst>
              <a:ext uri="{FF2B5EF4-FFF2-40B4-BE49-F238E27FC236}">
                <a16:creationId xmlns:a16="http://schemas.microsoft.com/office/drawing/2014/main" id="{46FE2A1F-46B9-41B4-9669-2C0315E82485}"/>
              </a:ext>
            </a:extLst>
          </p:cNvPr>
          <p:cNvSpPr txBox="1"/>
          <p:nvPr/>
        </p:nvSpPr>
        <p:spPr>
          <a:xfrm>
            <a:off x="7214408" y="3279703"/>
            <a:ext cx="24144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SERVER INTERFACE</a:t>
            </a:r>
          </a:p>
        </p:txBody>
      </p:sp>
      <p:sp>
        <p:nvSpPr>
          <p:cNvPr id="18" name="TextBox 17">
            <a:extLst>
              <a:ext uri="{FF2B5EF4-FFF2-40B4-BE49-F238E27FC236}">
                <a16:creationId xmlns:a16="http://schemas.microsoft.com/office/drawing/2014/main" id="{C1FA7CF1-BE01-4709-BEBB-82457DC78F0D}"/>
              </a:ext>
            </a:extLst>
          </p:cNvPr>
          <p:cNvSpPr txBox="1"/>
          <p:nvPr/>
        </p:nvSpPr>
        <p:spPr>
          <a:xfrm rot="5400000">
            <a:off x="2275160" y="4958682"/>
            <a:ext cx="225344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SECURITY SYSTEM</a:t>
            </a:r>
          </a:p>
        </p:txBody>
      </p:sp>
      <p:sp>
        <p:nvSpPr>
          <p:cNvPr id="21" name="TextBox 20">
            <a:extLst>
              <a:ext uri="{FF2B5EF4-FFF2-40B4-BE49-F238E27FC236}">
                <a16:creationId xmlns:a16="http://schemas.microsoft.com/office/drawing/2014/main" id="{8C353F5C-3396-44AB-B5E4-F3956A6A797C}"/>
              </a:ext>
            </a:extLst>
          </p:cNvPr>
          <p:cNvSpPr txBox="1"/>
          <p:nvPr/>
        </p:nvSpPr>
        <p:spPr>
          <a:xfrm rot="5400000">
            <a:off x="6880322" y="5343259"/>
            <a:ext cx="23831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AUTOMATION SYSTEM</a:t>
            </a:r>
          </a:p>
        </p:txBody>
      </p:sp>
      <p:cxnSp>
        <p:nvCxnSpPr>
          <p:cNvPr id="23" name="Straight Connector 22">
            <a:extLst>
              <a:ext uri="{FF2B5EF4-FFF2-40B4-BE49-F238E27FC236}">
                <a16:creationId xmlns:a16="http://schemas.microsoft.com/office/drawing/2014/main" id="{5EF1B228-3352-B11F-F055-D67A53EBA532}"/>
              </a:ext>
            </a:extLst>
          </p:cNvPr>
          <p:cNvCxnSpPr>
            <a:cxnSpLocks/>
          </p:cNvCxnSpPr>
          <p:nvPr/>
        </p:nvCxnSpPr>
        <p:spPr>
          <a:xfrm flipH="1">
            <a:off x="4781977" y="4474849"/>
            <a:ext cx="1989559"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C192D2-D2EE-45A0-1CDC-9AF9501A1015}"/>
              </a:ext>
            </a:extLst>
          </p:cNvPr>
          <p:cNvCxnSpPr/>
          <p:nvPr/>
        </p:nvCxnSpPr>
        <p:spPr>
          <a:xfrm>
            <a:off x="4799856" y="4466261"/>
            <a:ext cx="0" cy="92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129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b="1" dirty="0"/>
              <a:t>      USER INTERFACE LOGIN CREDENTIALS</a:t>
            </a:r>
            <a:endParaRPr lang="en-US" b="1" dirty="0"/>
          </a:p>
        </p:txBody>
      </p:sp>
      <p:sp>
        <p:nvSpPr>
          <p:cNvPr id="5" name="Date Placeholder 4"/>
          <p:cNvSpPr>
            <a:spLocks noGrp="1"/>
          </p:cNvSpPr>
          <p:nvPr>
            <p:ph type="dt" sz="half" idx="10"/>
          </p:nvPr>
        </p:nvSpPr>
        <p:spPr/>
        <p:txBody>
          <a:bodyPr/>
          <a:lstStyle/>
          <a:p>
            <a:r>
              <a:rPr lang="en-US"/>
              <a:t>15/06/2022</a:t>
            </a:r>
          </a:p>
        </p:txBody>
      </p:sp>
      <p:sp>
        <p:nvSpPr>
          <p:cNvPr id="6" name="Footer Placeholder 5"/>
          <p:cNvSpPr>
            <a:spLocks noGrp="1"/>
          </p:cNvSpPr>
          <p:nvPr>
            <p:ph type="ftr" sz="quarter" idx="11"/>
          </p:nvPr>
        </p:nvSpPr>
        <p:spPr/>
        <p:txBody>
          <a:bodyPr/>
          <a:lstStyle/>
          <a:p>
            <a:r>
              <a:rPr lang="en-US"/>
              <a:t>THIRD REVIEW</a:t>
            </a:r>
          </a:p>
        </p:txBody>
      </p:sp>
      <p:sp>
        <p:nvSpPr>
          <p:cNvPr id="7" name="Slide Number Placeholder 6"/>
          <p:cNvSpPr>
            <a:spLocks noGrp="1"/>
          </p:cNvSpPr>
          <p:nvPr>
            <p:ph type="sldNum" sz="quarter" idx="12"/>
          </p:nvPr>
        </p:nvSpPr>
        <p:spPr/>
        <p:txBody>
          <a:bodyPr/>
          <a:lstStyle/>
          <a:p>
            <a:fld id="{16F19D6D-7C94-4984-827C-E083B62127D2}" type="slidenum">
              <a:rPr lang="en-US" smtClean="0"/>
              <a:t>17</a:t>
            </a:fld>
            <a:endParaRPr lang="en-US"/>
          </a:p>
        </p:txBody>
      </p:sp>
      <p:pic>
        <p:nvPicPr>
          <p:cNvPr id="6147" name="Picture 3" descr="C:\Users\ADMIN\REMAINING\Desktop\Screenshots\Screenshot (76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1556792"/>
            <a:ext cx="9433048" cy="462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3664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b="1" dirty="0"/>
              <a:t>      USER INTERFACE LOGIN CREDENTIALS</a:t>
            </a:r>
            <a:endParaRPr lang="en-US" b="1" dirty="0"/>
          </a:p>
        </p:txBody>
      </p:sp>
      <p:sp>
        <p:nvSpPr>
          <p:cNvPr id="5" name="Date Placeholder 4"/>
          <p:cNvSpPr>
            <a:spLocks noGrp="1"/>
          </p:cNvSpPr>
          <p:nvPr>
            <p:ph type="dt" sz="half" idx="10"/>
          </p:nvPr>
        </p:nvSpPr>
        <p:spPr/>
        <p:txBody>
          <a:bodyPr/>
          <a:lstStyle/>
          <a:p>
            <a:r>
              <a:rPr lang="en-US"/>
              <a:t>15/06/2022</a:t>
            </a:r>
          </a:p>
        </p:txBody>
      </p:sp>
      <p:sp>
        <p:nvSpPr>
          <p:cNvPr id="6" name="Footer Placeholder 5"/>
          <p:cNvSpPr>
            <a:spLocks noGrp="1"/>
          </p:cNvSpPr>
          <p:nvPr>
            <p:ph type="ftr" sz="quarter" idx="11"/>
          </p:nvPr>
        </p:nvSpPr>
        <p:spPr/>
        <p:txBody>
          <a:bodyPr/>
          <a:lstStyle/>
          <a:p>
            <a:r>
              <a:rPr lang="en-US"/>
              <a:t>THIRD REVIEW</a:t>
            </a:r>
          </a:p>
        </p:txBody>
      </p:sp>
      <p:sp>
        <p:nvSpPr>
          <p:cNvPr id="7" name="Slide Number Placeholder 6"/>
          <p:cNvSpPr>
            <a:spLocks noGrp="1"/>
          </p:cNvSpPr>
          <p:nvPr>
            <p:ph type="sldNum" sz="quarter" idx="12"/>
          </p:nvPr>
        </p:nvSpPr>
        <p:spPr/>
        <p:txBody>
          <a:bodyPr/>
          <a:lstStyle/>
          <a:p>
            <a:fld id="{16F19D6D-7C94-4984-827C-E083B62127D2}" type="slidenum">
              <a:rPr lang="en-US" smtClean="0"/>
              <a:t>18</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8654594"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540997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USER INTERFACE-ANDROID WEBSITE</a:t>
            </a:r>
            <a:endParaRPr lang="en-US" dirty="0"/>
          </a:p>
        </p:txBody>
      </p:sp>
      <p:sp>
        <p:nvSpPr>
          <p:cNvPr id="3" name="Content Placeholder 2"/>
          <p:cNvSpPr>
            <a:spLocks noGrp="1"/>
          </p:cNvSpPr>
          <p:nvPr>
            <p:ph idx="1"/>
          </p:nvPr>
        </p:nvSpPr>
        <p:spPr/>
        <p:txBody>
          <a:bodyPr/>
          <a:lstStyle/>
          <a:p>
            <a:endParaRPr lang="en-US" dirty="0"/>
          </a:p>
          <a:p>
            <a:r>
              <a:rPr lang="en-US" dirty="0"/>
              <a:t>TO MAKE A RESIDENTIAL CONTROL SYSTEM MORE UNDERSTANDABLE AND CONVENIENT, NEW TECHNOLOGIES HAVE LEAD TO THE INVENTION OF “SMART” PRODUCTS THAT CAN BE CONTROLLED REMOTELY. FOR EXAMPLE, PRODUCTS FOR HEATING, TELEVISION, DOOR, AND LIGHT CAN NOW BE CONTROLLED THROUGH WIFI OR BLUETOOTH. THESE PRODUCTS TOGETHER CREATE THE NEED FOR A “</a:t>
            </a:r>
            <a:r>
              <a:rPr lang="en-US" i="1" dirty="0">
                <a:solidFill>
                  <a:srgbClr val="FF0000"/>
                </a:solidFill>
              </a:rPr>
              <a:t>HOME AUTOMATION APP</a:t>
            </a:r>
            <a:r>
              <a:rPr lang="en-US" dirty="0"/>
              <a:t>”THAT CONTROLS ALL SMART ACCESSORIES OF A HOUSE THROUGH ONE CHANNEL</a:t>
            </a:r>
            <a:endParaRPr lang="en-IN" dirty="0"/>
          </a:p>
          <a:p>
            <a:endParaRPr lang="en-US" dirty="0"/>
          </a:p>
        </p:txBody>
      </p:sp>
      <p:sp>
        <p:nvSpPr>
          <p:cNvPr id="4" name="Date Placeholder 3"/>
          <p:cNvSpPr>
            <a:spLocks noGrp="1"/>
          </p:cNvSpPr>
          <p:nvPr>
            <p:ph type="dt" sz="half" idx="10"/>
          </p:nvPr>
        </p:nvSpPr>
        <p:spPr/>
        <p:txBody>
          <a:bodyPr/>
          <a:lstStyle/>
          <a:p>
            <a:r>
              <a:rPr lang="en-US"/>
              <a:t>15/06/2022</a:t>
            </a:r>
          </a:p>
        </p:txBody>
      </p:sp>
      <p:sp>
        <p:nvSpPr>
          <p:cNvPr id="5" name="Footer Placeholder 4"/>
          <p:cNvSpPr>
            <a:spLocks noGrp="1"/>
          </p:cNvSpPr>
          <p:nvPr>
            <p:ph type="ftr" sz="quarter" idx="11"/>
          </p:nvPr>
        </p:nvSpPr>
        <p:spPr/>
        <p:txBody>
          <a:bodyPr/>
          <a:lstStyle/>
          <a:p>
            <a:r>
              <a:rPr lang="en-US"/>
              <a:t>THIRD REVIEW</a:t>
            </a:r>
          </a:p>
        </p:txBody>
      </p:sp>
      <p:sp>
        <p:nvSpPr>
          <p:cNvPr id="6" name="Slide Number Placeholder 5"/>
          <p:cNvSpPr>
            <a:spLocks noGrp="1"/>
          </p:cNvSpPr>
          <p:nvPr>
            <p:ph type="sldNum" sz="quarter" idx="12"/>
          </p:nvPr>
        </p:nvSpPr>
        <p:spPr/>
        <p:txBody>
          <a:bodyPr/>
          <a:lstStyle/>
          <a:p>
            <a:fld id="{16F19D6D-7C94-4984-827C-E083B62127D2}" type="slidenum">
              <a:rPr lang="en-US" smtClean="0"/>
              <a:t>19</a:t>
            </a:fld>
            <a:endParaRPr lang="en-US"/>
          </a:p>
        </p:txBody>
      </p:sp>
    </p:spTree>
    <p:extLst>
      <p:ext uri="{BB962C8B-B14F-4D97-AF65-F5344CB8AC3E}">
        <p14:creationId xmlns:p14="http://schemas.microsoft.com/office/powerpoint/2010/main" val="2247476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114183" y="6356349"/>
            <a:ext cx="2743200" cy="365125"/>
          </a:xfrm>
        </p:spPr>
        <p:txBody>
          <a:bodyPr/>
          <a:lstStyle/>
          <a:p>
            <a:fld id="{16F19D6D-7C94-4984-827C-E083B62127D2}" type="slidenum">
              <a:rPr lang="en-US" smtClean="0">
                <a:solidFill>
                  <a:schemeClr val="tx1"/>
                </a:solidFill>
              </a:rPr>
              <a:t>2</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98782" y="421790"/>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52383" y="421790"/>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7">
            <a:extLst>
              <a:ext uri="{FF2B5EF4-FFF2-40B4-BE49-F238E27FC236}">
                <a16:creationId xmlns:a16="http://schemas.microsoft.com/office/drawing/2014/main" id="{93C2F4DF-5EF6-470F-AE86-09148158781E}"/>
              </a:ext>
            </a:extLst>
          </p:cNvPr>
          <p:cNvSpPr>
            <a:spLocks noGrp="1"/>
          </p:cNvSpPr>
          <p:nvPr>
            <p:ph type="title"/>
          </p:nvPr>
        </p:nvSpPr>
        <p:spPr>
          <a:xfrm>
            <a:off x="361120" y="202440"/>
            <a:ext cx="7050157" cy="1325563"/>
          </a:xfrm>
        </p:spPr>
        <p:txBody>
          <a:bodyPr/>
          <a:lstStyle/>
          <a:p>
            <a:pPr algn="just"/>
            <a:r>
              <a:rPr lang="en-US"/>
              <a:t>                              </a:t>
            </a:r>
            <a:r>
              <a:rPr lang="en-US" sz="4000" b="1">
                <a:latin typeface="Times New Roman" panose="02020603050405020304" pitchFamily="18" charset="0"/>
                <a:cs typeface="Times New Roman" panose="02020603050405020304" pitchFamily="18" charset="0"/>
              </a:rPr>
              <a:t>OUTLINE</a:t>
            </a:r>
          </a:p>
        </p:txBody>
      </p:sp>
      <p:sp>
        <p:nvSpPr>
          <p:cNvPr id="14" name="Content Placeholder 8">
            <a:extLst>
              <a:ext uri="{FF2B5EF4-FFF2-40B4-BE49-F238E27FC236}">
                <a16:creationId xmlns:a16="http://schemas.microsoft.com/office/drawing/2014/main" id="{4CF2EC77-B840-447E-AE69-84A70091ECCB}"/>
              </a:ext>
            </a:extLst>
          </p:cNvPr>
          <p:cNvSpPr>
            <a:spLocks noGrp="1"/>
          </p:cNvSpPr>
          <p:nvPr>
            <p:ph idx="1"/>
          </p:nvPr>
        </p:nvSpPr>
        <p:spPr>
          <a:xfrm>
            <a:off x="4224129" y="1528003"/>
            <a:ext cx="5052392" cy="4028661"/>
          </a:xfrm>
        </p:spPr>
        <p:txBody>
          <a:bodyPr>
            <a:noAutofit/>
          </a:bodyPr>
          <a:lstStyle/>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Drawback of Existing system</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Literature survey</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Workflow</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Requirements</a:t>
            </a:r>
          </a:p>
          <a:p>
            <a:pPr>
              <a:buFont typeface="Wingdings" panose="05000000000000000000" pitchFamily="2" charset="2"/>
              <a:buChar char="v"/>
            </a:pPr>
            <a:r>
              <a:rPr lang="en-US">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59180574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USER INTERFACE-ANDROID WEBSITE</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IN" dirty="0"/>
          </a:p>
          <a:p>
            <a:pPr marL="0" indent="0">
              <a:buNone/>
            </a:pPr>
            <a:endParaRPr lang="en-IN" dirty="0"/>
          </a:p>
          <a:p>
            <a:pPr marL="0" indent="0">
              <a:buNone/>
            </a:pPr>
            <a:endParaRPr lang="en-IN" dirty="0"/>
          </a:p>
          <a:p>
            <a:pPr>
              <a:buFont typeface="Arial" charset="0"/>
              <a:buChar char="•"/>
            </a:pPr>
            <a:r>
              <a:rPr lang="en-IN" dirty="0"/>
              <a:t>HTML-STRUCTURE</a:t>
            </a:r>
          </a:p>
          <a:p>
            <a:pPr>
              <a:buFont typeface="Arial" charset="0"/>
              <a:buChar char="•"/>
            </a:pPr>
            <a:r>
              <a:rPr lang="en-IN" dirty="0"/>
              <a:t>CSS-PRESENTATION/APPEARANCE</a:t>
            </a:r>
          </a:p>
          <a:p>
            <a:pPr>
              <a:buFont typeface="Arial" charset="0"/>
              <a:buChar char="•"/>
            </a:pPr>
            <a:r>
              <a:rPr lang="en-IN" dirty="0"/>
              <a:t>JAVASCRIPT-DYNAMISM/ACTION</a:t>
            </a:r>
          </a:p>
        </p:txBody>
      </p:sp>
      <p:sp>
        <p:nvSpPr>
          <p:cNvPr id="4" name="Date Placeholder 3"/>
          <p:cNvSpPr>
            <a:spLocks noGrp="1"/>
          </p:cNvSpPr>
          <p:nvPr>
            <p:ph type="dt" sz="half" idx="10"/>
          </p:nvPr>
        </p:nvSpPr>
        <p:spPr/>
        <p:txBody>
          <a:bodyPr/>
          <a:lstStyle/>
          <a:p>
            <a:r>
              <a:rPr lang="en-US"/>
              <a:t>15/06/2022</a:t>
            </a:r>
            <a:endParaRPr lang="en-US" dirty="0"/>
          </a:p>
        </p:txBody>
      </p:sp>
      <p:sp>
        <p:nvSpPr>
          <p:cNvPr id="5" name="Footer Placeholder 4"/>
          <p:cNvSpPr>
            <a:spLocks noGrp="1"/>
          </p:cNvSpPr>
          <p:nvPr>
            <p:ph type="ftr" sz="quarter" idx="11"/>
          </p:nvPr>
        </p:nvSpPr>
        <p:spPr/>
        <p:txBody>
          <a:bodyPr/>
          <a:lstStyle/>
          <a:p>
            <a:r>
              <a:rPr lang="en-US"/>
              <a:t>THIRD REVIEW</a:t>
            </a:r>
            <a:endParaRPr lang="en-US" dirty="0"/>
          </a:p>
        </p:txBody>
      </p:sp>
      <p:sp>
        <p:nvSpPr>
          <p:cNvPr id="6" name="Slide Number Placeholder 5"/>
          <p:cNvSpPr>
            <a:spLocks noGrp="1"/>
          </p:cNvSpPr>
          <p:nvPr>
            <p:ph type="sldNum" sz="quarter" idx="12"/>
          </p:nvPr>
        </p:nvSpPr>
        <p:spPr/>
        <p:txBody>
          <a:bodyPr/>
          <a:lstStyle/>
          <a:p>
            <a:fld id="{16F19D6D-7C94-4984-827C-E083B62127D2}" type="slidenum">
              <a:rPr lang="en-US" smtClean="0"/>
              <a:t>20</a:t>
            </a:fld>
            <a:endParaRPr lang="en-US"/>
          </a:p>
        </p:txBody>
      </p:sp>
      <p:pic>
        <p:nvPicPr>
          <p:cNvPr id="22531" name="Picture 3" descr="C:\Users\ADMIN\REMAINING\Desktop\hc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017" y="1700808"/>
            <a:ext cx="4808364" cy="210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9160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a:t>
            </a:r>
            <a:endParaRPr lang="en-US" b="1" dirty="0"/>
          </a:p>
        </p:txBody>
      </p:sp>
      <p:sp>
        <p:nvSpPr>
          <p:cNvPr id="4" name="Date Placeholder 3"/>
          <p:cNvSpPr>
            <a:spLocks noGrp="1"/>
          </p:cNvSpPr>
          <p:nvPr>
            <p:ph type="dt" sz="half" idx="10"/>
          </p:nvPr>
        </p:nvSpPr>
        <p:spPr/>
        <p:txBody>
          <a:bodyPr/>
          <a:lstStyle/>
          <a:p>
            <a:r>
              <a:rPr lang="en-US"/>
              <a:t>15/06/2022</a:t>
            </a:r>
          </a:p>
        </p:txBody>
      </p:sp>
      <p:sp>
        <p:nvSpPr>
          <p:cNvPr id="5" name="Footer Placeholder 4"/>
          <p:cNvSpPr>
            <a:spLocks noGrp="1"/>
          </p:cNvSpPr>
          <p:nvPr>
            <p:ph type="ftr" sz="quarter" idx="11"/>
          </p:nvPr>
        </p:nvSpPr>
        <p:spPr/>
        <p:txBody>
          <a:bodyPr/>
          <a:lstStyle/>
          <a:p>
            <a:r>
              <a:rPr lang="en-US"/>
              <a:t>THIRD REVIEW</a:t>
            </a:r>
          </a:p>
        </p:txBody>
      </p:sp>
      <p:sp>
        <p:nvSpPr>
          <p:cNvPr id="6" name="Slide Number Placeholder 5"/>
          <p:cNvSpPr>
            <a:spLocks noGrp="1"/>
          </p:cNvSpPr>
          <p:nvPr>
            <p:ph type="sldNum" sz="quarter" idx="12"/>
          </p:nvPr>
        </p:nvSpPr>
        <p:spPr/>
        <p:txBody>
          <a:bodyPr/>
          <a:lstStyle/>
          <a:p>
            <a:fld id="{16F19D6D-7C94-4984-827C-E083B62127D2}" type="slidenum">
              <a:rPr lang="en-US" smtClean="0"/>
              <a:t>21</a:t>
            </a:fld>
            <a:endParaRPr lang="en-US"/>
          </a:p>
        </p:txBody>
      </p:sp>
      <p:pic>
        <p:nvPicPr>
          <p:cNvPr id="21507" name="Picture 3" descr="C:\Users\ADMIN\REMAINING\Desktop\Screenshots\Screenshot (76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336" y="116632"/>
            <a:ext cx="11881320"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5438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Raspberry pi pin configuration</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a:xfrm>
            <a:off x="791307" y="6368073"/>
            <a:ext cx="2743200" cy="365125"/>
          </a:xfrm>
        </p:spPr>
        <p:txBody>
          <a:bodyPr/>
          <a:lstStyle/>
          <a:p>
            <a:r>
              <a:rPr lang="en-US">
                <a:solidFill>
                  <a:schemeClr val="tx1"/>
                </a:solidFill>
              </a:rPr>
              <a:t>15/06/2022</a:t>
            </a:r>
            <a:endParaRPr lang="en-US" dirty="0">
              <a:solidFill>
                <a:schemeClr val="tx1"/>
              </a:solidFill>
            </a:endParaRP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endParaRPr lang="en-US" dirty="0">
              <a:solidFill>
                <a:schemeClr val="tx1"/>
              </a:solidFill>
            </a:endParaRP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22</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688E99-0FCA-0728-3977-84F277ED3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842" y="1830514"/>
            <a:ext cx="4067743" cy="3591426"/>
          </a:xfrm>
          <a:prstGeom prst="rect">
            <a:avLst/>
          </a:prstGeom>
        </p:spPr>
      </p:pic>
      <p:sp>
        <p:nvSpPr>
          <p:cNvPr id="10" name="TextBox 9">
            <a:extLst>
              <a:ext uri="{FF2B5EF4-FFF2-40B4-BE49-F238E27FC236}">
                <a16:creationId xmlns:a16="http://schemas.microsoft.com/office/drawing/2014/main" id="{664BA277-2846-ADB1-2A0E-D556F56B3393}"/>
              </a:ext>
            </a:extLst>
          </p:cNvPr>
          <p:cNvSpPr txBox="1"/>
          <p:nvPr/>
        </p:nvSpPr>
        <p:spPr>
          <a:xfrm>
            <a:off x="2927648" y="2564904"/>
            <a:ext cx="2376264" cy="2308324"/>
          </a:xfrm>
          <a:prstGeom prst="rect">
            <a:avLst/>
          </a:prstGeom>
          <a:noFill/>
        </p:spPr>
        <p:txBody>
          <a:bodyPr wrap="square" rtlCol="0">
            <a:spAutoFit/>
          </a:bodyPr>
          <a:lstStyle/>
          <a:p>
            <a:pPr marL="285750" indent="-285750">
              <a:buFont typeface="Wingdings" panose="05000000000000000000" pitchFamily="2" charset="2"/>
              <a:buChar char="Ø"/>
            </a:pPr>
            <a:r>
              <a:rPr lang="en-US" b="0" i="0" u="none" strike="noStrike" dirty="0">
                <a:solidFill>
                  <a:srgbClr val="151515"/>
                </a:solidFill>
                <a:effectLst/>
                <a:latin typeface="Helvetica" panose="020B0604020202020204" pitchFamily="34" charset="0"/>
              </a:rPr>
              <a:t>Vin pins</a:t>
            </a:r>
          </a:p>
          <a:p>
            <a:pPr marL="285750" indent="-285750">
              <a:buFont typeface="Wingdings" panose="05000000000000000000" pitchFamily="2" charset="2"/>
              <a:buChar char="Ø"/>
            </a:pPr>
            <a:r>
              <a:rPr lang="en-US" dirty="0">
                <a:solidFill>
                  <a:srgbClr val="151515"/>
                </a:solidFill>
                <a:latin typeface="Helvetica" panose="020B0604020202020204" pitchFamily="34" charset="0"/>
              </a:rPr>
              <a:t>Ground pins</a:t>
            </a:r>
          </a:p>
          <a:p>
            <a:pPr marL="285750" indent="-285750">
              <a:buFont typeface="Wingdings" panose="05000000000000000000" pitchFamily="2" charset="2"/>
              <a:buChar char="Ø"/>
            </a:pPr>
            <a:r>
              <a:rPr lang="en-US" dirty="0">
                <a:solidFill>
                  <a:srgbClr val="151515"/>
                </a:solidFill>
                <a:latin typeface="Helvetica" panose="020B0604020202020204" pitchFamily="34" charset="0"/>
              </a:rPr>
              <a:t>GPIO pins</a:t>
            </a:r>
          </a:p>
          <a:p>
            <a:pPr marL="285750" indent="-285750">
              <a:buFont typeface="Wingdings" panose="05000000000000000000" pitchFamily="2" charset="2"/>
              <a:buChar char="Ø"/>
            </a:pPr>
            <a:r>
              <a:rPr lang="en-US" dirty="0"/>
              <a:t>PWM pins</a:t>
            </a:r>
          </a:p>
          <a:p>
            <a:pPr marL="285750" indent="-285750">
              <a:buFont typeface="Wingdings" panose="05000000000000000000" pitchFamily="2" charset="2"/>
              <a:buChar char="Ø"/>
            </a:pPr>
            <a:r>
              <a:rPr lang="en-US" dirty="0"/>
              <a:t>SPI BUS</a:t>
            </a:r>
          </a:p>
          <a:p>
            <a:pPr marL="285750" indent="-285750">
              <a:buFont typeface="Wingdings" panose="05000000000000000000" pitchFamily="2" charset="2"/>
              <a:buChar char="Ø"/>
            </a:pPr>
            <a:r>
              <a:rPr lang="en-US" dirty="0"/>
              <a:t>I2C Pins</a:t>
            </a:r>
          </a:p>
          <a:p>
            <a:pPr marL="285750" indent="-285750">
              <a:buFont typeface="Wingdings" panose="05000000000000000000" pitchFamily="2" charset="2"/>
              <a:buChar char="Ø"/>
            </a:pPr>
            <a:r>
              <a:rPr lang="en-US" dirty="0"/>
              <a:t>TX and RX</a:t>
            </a:r>
            <a:br>
              <a:rPr lang="en-US" dirty="0"/>
            </a:br>
            <a:endParaRPr lang="en-US" b="0" i="0" dirty="0">
              <a:solidFill>
                <a:srgbClr val="333333"/>
              </a:solidFill>
              <a:effectLst/>
              <a:latin typeface="proxima"/>
            </a:endParaRPr>
          </a:p>
        </p:txBody>
      </p:sp>
    </p:spTree>
    <p:extLst>
      <p:ext uri="{BB962C8B-B14F-4D97-AF65-F5344CB8AC3E}">
        <p14:creationId xmlns:p14="http://schemas.microsoft.com/office/powerpoint/2010/main" val="175526638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23</a:t>
            </a:fld>
            <a:endParaRPr lang="en-US">
              <a:solidFill>
                <a:schemeClr val="tx1"/>
              </a:soli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844824"/>
            <a:ext cx="5904656" cy="440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1484F1A2-F900-633D-335B-DB041D67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835" y="1844824"/>
            <a:ext cx="5904656" cy="440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F8594454-573E-A6D9-D81E-546949CBFF05}"/>
              </a:ext>
            </a:extLst>
          </p:cNvPr>
          <p:cNvSpPr txBox="1"/>
          <p:nvPr/>
        </p:nvSpPr>
        <p:spPr>
          <a:xfrm>
            <a:off x="2351584" y="577746"/>
            <a:ext cx="7830369"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To Find a IP address which is assigned to Raspberry pi, laptop and mobile</a:t>
            </a:r>
          </a:p>
        </p:txBody>
      </p:sp>
      <p:pic>
        <p:nvPicPr>
          <p:cNvPr id="11" name="Picture 10">
            <a:extLst>
              <a:ext uri="{FF2B5EF4-FFF2-40B4-BE49-F238E27FC236}">
                <a16:creationId xmlns:a16="http://schemas.microsoft.com/office/drawing/2014/main" id="{5BB17DF0-498B-CDC7-1398-2E77222120C3}"/>
              </a:ext>
            </a:extLst>
          </p:cNvPr>
          <p:cNvPicPr>
            <a:picLocks noChangeAspect="1"/>
          </p:cNvPicPr>
          <p:nvPr/>
        </p:nvPicPr>
        <p:blipFill>
          <a:blip r:embed="rId4"/>
          <a:stretch>
            <a:fillRect/>
          </a:stretch>
        </p:blipFill>
        <p:spPr>
          <a:xfrm>
            <a:off x="209509" y="344141"/>
            <a:ext cx="1656522" cy="1446213"/>
          </a:xfrm>
          <a:prstGeom prst="rect">
            <a:avLst/>
          </a:prstGeom>
        </p:spPr>
      </p:pic>
      <p:pic>
        <p:nvPicPr>
          <p:cNvPr id="12" name="Picture 2" descr="Anna University MIT campus, chrompet. - Home | Facebook">
            <a:extLst>
              <a:ext uri="{FF2B5EF4-FFF2-40B4-BE49-F238E27FC236}">
                <a16:creationId xmlns:a16="http://schemas.microsoft.com/office/drawing/2014/main" id="{11E5E9B1-07FF-D0EE-E15C-E9B4466F9BF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80574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A71EB8D-2709-4221-8480-06E0C29C065B}"/>
              </a:ext>
            </a:extLst>
          </p:cNvPr>
          <p:cNvSpPr>
            <a:spLocks noGrp="1"/>
          </p:cNvSpPr>
          <p:nvPr>
            <p:ph type="dt" sz="half" idx="10"/>
          </p:nvPr>
        </p:nvSpPr>
        <p:spPr/>
        <p:txBody>
          <a:bodyPr/>
          <a:lstStyle/>
          <a:p>
            <a:r>
              <a:rPr lang="en-US"/>
              <a:t>15/06/2022</a:t>
            </a:r>
          </a:p>
        </p:txBody>
      </p:sp>
      <p:sp>
        <p:nvSpPr>
          <p:cNvPr id="8" name="Footer Placeholder 7">
            <a:extLst>
              <a:ext uri="{FF2B5EF4-FFF2-40B4-BE49-F238E27FC236}">
                <a16:creationId xmlns:a16="http://schemas.microsoft.com/office/drawing/2014/main" id="{FCF2E620-2799-45CB-BFFA-DF76B24B4261}"/>
              </a:ext>
            </a:extLst>
          </p:cNvPr>
          <p:cNvSpPr>
            <a:spLocks noGrp="1"/>
          </p:cNvSpPr>
          <p:nvPr>
            <p:ph type="ftr" sz="quarter" idx="11"/>
          </p:nvPr>
        </p:nvSpPr>
        <p:spPr/>
        <p:txBody>
          <a:bodyPr/>
          <a:lstStyle/>
          <a:p>
            <a:r>
              <a:rPr lang="en-US"/>
              <a:t>THIRD REVIEW</a:t>
            </a:r>
          </a:p>
        </p:txBody>
      </p:sp>
      <p:sp>
        <p:nvSpPr>
          <p:cNvPr id="9" name="Slide Number Placeholder 8">
            <a:extLst>
              <a:ext uri="{FF2B5EF4-FFF2-40B4-BE49-F238E27FC236}">
                <a16:creationId xmlns:a16="http://schemas.microsoft.com/office/drawing/2014/main" id="{F5B4C186-3ECD-4296-ABCA-F91E1EABAB5E}"/>
              </a:ext>
            </a:extLst>
          </p:cNvPr>
          <p:cNvSpPr>
            <a:spLocks noGrp="1"/>
          </p:cNvSpPr>
          <p:nvPr>
            <p:ph type="sldNum" sz="quarter" idx="12"/>
          </p:nvPr>
        </p:nvSpPr>
        <p:spPr/>
        <p:txBody>
          <a:bodyPr/>
          <a:lstStyle/>
          <a:p>
            <a:fld id="{16F19D6D-7C94-4984-827C-E083B62127D2}" type="slidenum">
              <a:rPr lang="en-US" smtClean="0"/>
              <a:pPr/>
              <a:t>24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68550"/>
            <a:ext cx="5287144" cy="43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98DF086-5B3B-4FC3-1234-6A6EB0A75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173" y="1768550"/>
            <a:ext cx="6295256" cy="4382688"/>
          </a:xfrm>
          <a:prstGeom prst="rect">
            <a:avLst/>
          </a:prstGeom>
        </p:spPr>
      </p:pic>
      <p:sp>
        <p:nvSpPr>
          <p:cNvPr id="6" name="TextBox 5">
            <a:extLst>
              <a:ext uri="{FF2B5EF4-FFF2-40B4-BE49-F238E27FC236}">
                <a16:creationId xmlns:a16="http://schemas.microsoft.com/office/drawing/2014/main" id="{7CDDD2CE-55D8-5012-12BC-E6B2C222C1DC}"/>
              </a:ext>
            </a:extLst>
          </p:cNvPr>
          <p:cNvSpPr txBox="1"/>
          <p:nvPr/>
        </p:nvSpPr>
        <p:spPr>
          <a:xfrm>
            <a:off x="2209800" y="516191"/>
            <a:ext cx="8415696"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Raspberry pi connection with login credentials</a:t>
            </a:r>
          </a:p>
        </p:txBody>
      </p:sp>
      <p:pic>
        <p:nvPicPr>
          <p:cNvPr id="10" name="Picture 2" descr="Anna University MIT campus, chrompet. - Home | Facebook">
            <a:extLst>
              <a:ext uri="{FF2B5EF4-FFF2-40B4-BE49-F238E27FC236}">
                <a16:creationId xmlns:a16="http://schemas.microsoft.com/office/drawing/2014/main" id="{13C3D473-2AC5-1117-1035-E6FD7A273C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82200"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9E16CE-44AB-7767-2222-948057427FB2}"/>
              </a:ext>
            </a:extLst>
          </p:cNvPr>
          <p:cNvPicPr>
            <a:picLocks noChangeAspect="1"/>
          </p:cNvPicPr>
          <p:nvPr/>
        </p:nvPicPr>
        <p:blipFill>
          <a:blip r:embed="rId5"/>
          <a:stretch>
            <a:fillRect/>
          </a:stretch>
        </p:blipFill>
        <p:spPr>
          <a:xfrm>
            <a:off x="231630" y="431250"/>
            <a:ext cx="1656522" cy="1446213"/>
          </a:xfrm>
          <a:prstGeom prst="rect">
            <a:avLst/>
          </a:prstGeom>
        </p:spPr>
      </p:pic>
    </p:spTree>
    <p:extLst>
      <p:ext uri="{BB962C8B-B14F-4D97-AF65-F5344CB8AC3E}">
        <p14:creationId xmlns:p14="http://schemas.microsoft.com/office/powerpoint/2010/main" val="40583511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Led interfacing with Raspberry pi</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25</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1EE7FB42-3068-36B8-C8A3-450E3B99B77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19935" y="1768462"/>
            <a:ext cx="6365391" cy="430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16E0C0BF-76A3-2CFE-0D77-F9CF607CC072}"/>
              </a:ext>
            </a:extLst>
          </p:cNvPr>
          <p:cNvSpPr txBox="1"/>
          <p:nvPr/>
        </p:nvSpPr>
        <p:spPr>
          <a:xfrm>
            <a:off x="1357221" y="2348880"/>
            <a:ext cx="4820810"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RPi.GPIO</a:t>
            </a:r>
            <a:r>
              <a:rPr lang="en-US" dirty="0">
                <a:latin typeface="Times New Roman" panose="02020603050405020304" pitchFamily="18" charset="0"/>
                <a:cs typeface="Times New Roman" panose="02020603050405020304" pitchFamily="18" charset="0"/>
              </a:rPr>
              <a:t> as GPIO</a:t>
            </a:r>
          </a:p>
          <a:p>
            <a:r>
              <a:rPr lang="en-US" dirty="0">
                <a:latin typeface="Times New Roman" panose="02020603050405020304" pitchFamily="18" charset="0"/>
                <a:cs typeface="Times New Roman" panose="02020603050405020304" pitchFamily="18" charset="0"/>
              </a:rPr>
              <a:t>import time</a:t>
            </a:r>
          </a:p>
          <a:p>
            <a:r>
              <a:rPr lang="en-US" dirty="0" err="1">
                <a:latin typeface="Times New Roman" panose="02020603050405020304" pitchFamily="18" charset="0"/>
                <a:cs typeface="Times New Roman" panose="02020603050405020304" pitchFamily="18" charset="0"/>
              </a:rPr>
              <a:t>GPIO.setwarnings</a:t>
            </a:r>
            <a:r>
              <a:rPr lang="en-US" dirty="0">
                <a:latin typeface="Times New Roman" panose="02020603050405020304" pitchFamily="18" charset="0"/>
                <a:cs typeface="Times New Roman" panose="02020603050405020304" pitchFamily="18" charset="0"/>
              </a:rPr>
              <a:t>(False)</a:t>
            </a:r>
          </a:p>
          <a:p>
            <a:r>
              <a:rPr lang="en-US" dirty="0" err="1">
                <a:latin typeface="Times New Roman" panose="02020603050405020304" pitchFamily="18" charset="0"/>
                <a:cs typeface="Times New Roman" panose="02020603050405020304" pitchFamily="18" charset="0"/>
              </a:rPr>
              <a:t>GPIO.setmode</a:t>
            </a:r>
            <a:r>
              <a:rPr lang="en-US" dirty="0">
                <a:latin typeface="Times New Roman" panose="02020603050405020304" pitchFamily="18" charset="0"/>
                <a:cs typeface="Times New Roman" panose="02020603050405020304" pitchFamily="18" charset="0"/>
              </a:rPr>
              <a:t>(GPIO.BOARD)</a:t>
            </a:r>
          </a:p>
          <a:p>
            <a:r>
              <a:rPr lang="en-US" dirty="0" err="1">
                <a:latin typeface="Times New Roman" panose="02020603050405020304" pitchFamily="18" charset="0"/>
                <a:cs typeface="Times New Roman" panose="02020603050405020304" pitchFamily="18" charset="0"/>
              </a:rPr>
              <a:t>GPIO.setup</a:t>
            </a:r>
            <a:r>
              <a:rPr lang="en-US" dirty="0">
                <a:latin typeface="Times New Roman" panose="02020603050405020304" pitchFamily="18" charset="0"/>
                <a:cs typeface="Times New Roman" panose="02020603050405020304" pitchFamily="18" charset="0"/>
              </a:rPr>
              <a:t>(8, GPIO.OUT)</a:t>
            </a:r>
          </a:p>
          <a:p>
            <a:r>
              <a:rPr lang="en-US" dirty="0">
                <a:latin typeface="Times New Roman" panose="02020603050405020304" pitchFamily="18" charset="0"/>
                <a:cs typeface="Times New Roman" panose="02020603050405020304" pitchFamily="18" charset="0"/>
              </a:rPr>
              <a:t>while 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(8, GPIO.HIGH)</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time.sleep</a:t>
            </a:r>
            <a:r>
              <a:rPr lang="en-US" dirty="0">
                <a:latin typeface="Times New Roman" panose="02020603050405020304" pitchFamily="18" charset="0"/>
                <a:cs typeface="Times New Roman" panose="02020603050405020304" pitchFamily="18" charset="0"/>
              </a:rPr>
              <a:t>(2)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(8, GPIO.LOW)</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time.sleep</a:t>
            </a:r>
            <a:r>
              <a:rPr lang="en-US"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416500687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3551" y="545376"/>
            <a:ext cx="7848873"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Motor interfacing with Raspberry pi</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26</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81344520-2661-ACE9-2D90-D340EB7A73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71935" y="1934165"/>
            <a:ext cx="6277330" cy="4107861"/>
          </a:xfrm>
          <a:prstGeom prst="rect">
            <a:avLst/>
          </a:prstGeom>
        </p:spPr>
      </p:pic>
      <p:sp>
        <p:nvSpPr>
          <p:cNvPr id="5" name="TextBox 4">
            <a:extLst>
              <a:ext uri="{FF2B5EF4-FFF2-40B4-BE49-F238E27FC236}">
                <a16:creationId xmlns:a16="http://schemas.microsoft.com/office/drawing/2014/main" id="{C576E9FB-BF8C-30B1-56B9-21AE782D6317}"/>
              </a:ext>
            </a:extLst>
          </p:cNvPr>
          <p:cNvSpPr txBox="1"/>
          <p:nvPr/>
        </p:nvSpPr>
        <p:spPr>
          <a:xfrm>
            <a:off x="1876840" y="1674873"/>
            <a:ext cx="5199311"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RPi.GPIO</a:t>
            </a:r>
            <a:r>
              <a:rPr lang="en-US" dirty="0">
                <a:latin typeface="Times New Roman" panose="02020603050405020304" pitchFamily="18" charset="0"/>
                <a:cs typeface="Times New Roman" panose="02020603050405020304" pitchFamily="18" charset="0"/>
              </a:rPr>
              <a:t> as GPIO</a:t>
            </a:r>
          </a:p>
          <a:p>
            <a:r>
              <a:rPr lang="en-US" dirty="0">
                <a:latin typeface="Times New Roman" panose="02020603050405020304" pitchFamily="18" charset="0"/>
                <a:cs typeface="Times New Roman" panose="02020603050405020304" pitchFamily="18" charset="0"/>
              </a:rPr>
              <a:t>import time</a:t>
            </a:r>
          </a:p>
          <a:p>
            <a:r>
              <a:rPr lang="en-US" dirty="0" err="1">
                <a:latin typeface="Times New Roman" panose="02020603050405020304" pitchFamily="18" charset="0"/>
                <a:cs typeface="Times New Roman" panose="02020603050405020304" pitchFamily="18" charset="0"/>
              </a:rPr>
              <a:t>GPIO.setmode</a:t>
            </a:r>
            <a:r>
              <a:rPr lang="en-US" dirty="0">
                <a:latin typeface="Times New Roman" panose="02020603050405020304" pitchFamily="18" charset="0"/>
                <a:cs typeface="Times New Roman" panose="02020603050405020304" pitchFamily="18" charset="0"/>
              </a:rPr>
              <a:t>(GPIO.BOARD)</a:t>
            </a:r>
          </a:p>
          <a:p>
            <a:r>
              <a:rPr lang="en-US" dirty="0">
                <a:latin typeface="Times New Roman" panose="02020603050405020304" pitchFamily="18" charset="0"/>
                <a:cs typeface="Times New Roman" panose="02020603050405020304" pitchFamily="18" charset="0"/>
              </a:rPr>
              <a:t>IN1=16</a:t>
            </a:r>
          </a:p>
          <a:p>
            <a:r>
              <a:rPr lang="en-US" dirty="0">
                <a:latin typeface="Times New Roman" panose="02020603050405020304" pitchFamily="18" charset="0"/>
                <a:cs typeface="Times New Roman" panose="02020603050405020304" pitchFamily="18" charset="0"/>
              </a:rPr>
              <a:t>IN2=18</a:t>
            </a:r>
          </a:p>
          <a:p>
            <a:r>
              <a:rPr lang="en-US" dirty="0" err="1">
                <a:latin typeface="Times New Roman" panose="02020603050405020304" pitchFamily="18" charset="0"/>
                <a:cs typeface="Times New Roman" panose="02020603050405020304" pitchFamily="18" charset="0"/>
              </a:rPr>
              <a:t>GPIO.setup</a:t>
            </a:r>
            <a:r>
              <a:rPr lang="en-US" dirty="0">
                <a:latin typeface="Times New Roman" panose="02020603050405020304" pitchFamily="18" charset="0"/>
                <a:cs typeface="Times New Roman" panose="02020603050405020304" pitchFamily="18" charset="0"/>
              </a:rPr>
              <a:t>(IN1, GPIO.OUT)</a:t>
            </a:r>
          </a:p>
          <a:p>
            <a:r>
              <a:rPr lang="en-US" dirty="0" err="1">
                <a:latin typeface="Times New Roman" panose="02020603050405020304" pitchFamily="18" charset="0"/>
                <a:cs typeface="Times New Roman" panose="02020603050405020304" pitchFamily="18" charset="0"/>
              </a:rPr>
              <a:t>GPIO.setup</a:t>
            </a:r>
            <a:r>
              <a:rPr lang="en-US" dirty="0">
                <a:latin typeface="Times New Roman" panose="02020603050405020304" pitchFamily="18" charset="0"/>
                <a:cs typeface="Times New Roman" panose="02020603050405020304" pitchFamily="18" charset="0"/>
              </a:rPr>
              <a:t>(IN2, GPIO.OUT)</a:t>
            </a:r>
          </a:p>
          <a:p>
            <a:r>
              <a:rPr lang="en-US" dirty="0">
                <a:latin typeface="Times New Roman" panose="02020603050405020304" pitchFamily="18" charset="0"/>
                <a:cs typeface="Times New Roman" panose="02020603050405020304" pitchFamily="18" charset="0"/>
              </a:rPr>
              <a:t>print ("FORWARD MOTION")</a:t>
            </a:r>
          </a:p>
          <a:p>
            <a:r>
              <a:rPr lang="en-US" dirty="0">
                <a:latin typeface="Times New Roman" panose="02020603050405020304" pitchFamily="18" charset="0"/>
                <a:cs typeface="Times New Roman" panose="02020603050405020304" pitchFamily="18" charset="0"/>
              </a:rPr>
              <a:t>while 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(IN1, GPIO.HIGH)</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(IN2, GPIO.LOW)</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print ("Motor Stop")</a:t>
            </a:r>
          </a:p>
          <a:p>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(IN1, GPIO.LOW)</a:t>
            </a:r>
          </a:p>
          <a:p>
            <a:r>
              <a:rPr lang="en-US" dirty="0" err="1">
                <a:latin typeface="Times New Roman" panose="02020603050405020304" pitchFamily="18" charset="0"/>
                <a:cs typeface="Times New Roman" panose="02020603050405020304" pitchFamily="18" charset="0"/>
              </a:rPr>
              <a:t>GPIO.output</a:t>
            </a:r>
            <a:r>
              <a:rPr lang="en-US" dirty="0">
                <a:latin typeface="Times New Roman" panose="02020603050405020304" pitchFamily="18" charset="0"/>
                <a:cs typeface="Times New Roman" panose="02020603050405020304" pitchFamily="18" charset="0"/>
              </a:rPr>
              <a:t>(IN2, GPIO.LOW)</a:t>
            </a:r>
          </a:p>
          <a:p>
            <a:r>
              <a:rPr lang="en-US" dirty="0" err="1">
                <a:latin typeface="Times New Roman" panose="02020603050405020304" pitchFamily="18" charset="0"/>
                <a:cs typeface="Times New Roman" panose="02020603050405020304" pitchFamily="18" charset="0"/>
              </a:rPr>
              <a:t>GPIO.cleanup</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2341623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5371" y="412853"/>
            <a:ext cx="7848873"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PIR sensor interfacing with Raspberry pi</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27</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76E9FB-BF8C-30B1-56B9-21AE782D6317}"/>
              </a:ext>
            </a:extLst>
          </p:cNvPr>
          <p:cNvSpPr txBox="1"/>
          <p:nvPr/>
        </p:nvSpPr>
        <p:spPr>
          <a:xfrm>
            <a:off x="1870010" y="1768880"/>
            <a:ext cx="6408713" cy="4524315"/>
          </a:xfrm>
          <a:prstGeom prst="rect">
            <a:avLst/>
          </a:prstGeom>
          <a:noFill/>
        </p:spPr>
        <p:txBody>
          <a:bodyPr wrap="square" rtlCol="0">
            <a:spAutoFit/>
          </a:bodyPr>
          <a:lstStyle/>
          <a:p>
            <a:r>
              <a:rPr lang="en-US" sz="1600" dirty="0"/>
              <a:t>import </a:t>
            </a:r>
            <a:r>
              <a:rPr lang="en-US" sz="1600" dirty="0" err="1"/>
              <a:t>RPi.GPIO</a:t>
            </a:r>
            <a:r>
              <a:rPr lang="en-US" sz="1600" dirty="0"/>
              <a:t> as GPIO</a:t>
            </a:r>
          </a:p>
          <a:p>
            <a:r>
              <a:rPr lang="en-US" sz="1600" dirty="0"/>
              <a:t>import time</a:t>
            </a:r>
          </a:p>
          <a:p>
            <a:r>
              <a:rPr lang="en-US" sz="1600" dirty="0" err="1"/>
              <a:t>GPIO.setwarnings</a:t>
            </a:r>
            <a:r>
              <a:rPr lang="en-US" sz="1600" dirty="0"/>
              <a:t>(False)</a:t>
            </a:r>
          </a:p>
          <a:p>
            <a:r>
              <a:rPr lang="en-US" sz="1600" dirty="0" err="1"/>
              <a:t>GPIO.setmode</a:t>
            </a:r>
            <a:r>
              <a:rPr lang="en-US" sz="1600" dirty="0"/>
              <a:t>(GPIO.BOARD)</a:t>
            </a:r>
          </a:p>
          <a:p>
            <a:r>
              <a:rPr lang="en-US" sz="1600" dirty="0" err="1"/>
              <a:t>GPIO.setup</a:t>
            </a:r>
            <a:r>
              <a:rPr lang="en-US" sz="1600" dirty="0"/>
              <a:t>(11, GPIO.IN)         #Read output from PIR motion sensor</a:t>
            </a:r>
          </a:p>
          <a:p>
            <a:r>
              <a:rPr lang="en-US" sz="1600" dirty="0" err="1"/>
              <a:t>GPIO.setup</a:t>
            </a:r>
            <a:r>
              <a:rPr lang="en-US" sz="1600" dirty="0"/>
              <a:t>(3, GPIO.OUT)         #LED output pin</a:t>
            </a:r>
          </a:p>
          <a:p>
            <a:r>
              <a:rPr lang="en-US" sz="1600" dirty="0"/>
              <a:t>count=10</a:t>
            </a:r>
          </a:p>
          <a:p>
            <a:r>
              <a:rPr lang="en-US" sz="1600" dirty="0"/>
              <a:t>while count:</a:t>
            </a:r>
          </a:p>
          <a:p>
            <a:r>
              <a:rPr lang="en-US" sz="1600" dirty="0"/>
              <a:t>    </a:t>
            </a:r>
            <a:r>
              <a:rPr lang="en-US" sz="1600" dirty="0" err="1"/>
              <a:t>i</a:t>
            </a:r>
            <a:r>
              <a:rPr lang="en-US" sz="1600" dirty="0"/>
              <a:t>=</a:t>
            </a:r>
            <a:r>
              <a:rPr lang="en-US" sz="1600" dirty="0" err="1"/>
              <a:t>GPIO.input</a:t>
            </a:r>
            <a:r>
              <a:rPr lang="en-US" sz="1600" dirty="0"/>
              <a:t>(11)</a:t>
            </a:r>
          </a:p>
          <a:p>
            <a:r>
              <a:rPr lang="en-US" sz="1600" dirty="0"/>
              <a:t>    if </a:t>
            </a:r>
            <a:r>
              <a:rPr lang="en-US" sz="1600" dirty="0" err="1"/>
              <a:t>i</a:t>
            </a:r>
            <a:r>
              <a:rPr lang="en-US" sz="1600" dirty="0"/>
              <a:t>==0:                 #When output from motion sensor is LOW</a:t>
            </a:r>
          </a:p>
          <a:p>
            <a:r>
              <a:rPr lang="en-US" sz="1600" dirty="0"/>
              <a:t>        print("No intruders",</a:t>
            </a:r>
            <a:r>
              <a:rPr lang="en-US" sz="1600" dirty="0" err="1"/>
              <a:t>i</a:t>
            </a:r>
            <a:r>
              <a:rPr lang="en-US" sz="1600" dirty="0"/>
              <a:t>)</a:t>
            </a:r>
          </a:p>
          <a:p>
            <a:r>
              <a:rPr lang="en-US" sz="1600" dirty="0"/>
              <a:t>        </a:t>
            </a:r>
            <a:r>
              <a:rPr lang="en-US" sz="1600" dirty="0" err="1"/>
              <a:t>GPIO.output</a:t>
            </a:r>
            <a:r>
              <a:rPr lang="en-US" sz="1600" dirty="0"/>
              <a:t>(3, 0)  #Turn OFF LED</a:t>
            </a:r>
          </a:p>
          <a:p>
            <a:r>
              <a:rPr lang="en-US" sz="1600" dirty="0"/>
              <a:t>        </a:t>
            </a:r>
            <a:r>
              <a:rPr lang="en-US" sz="1600" dirty="0" err="1"/>
              <a:t>time.sleep</a:t>
            </a:r>
            <a:r>
              <a:rPr lang="en-US" sz="1600" dirty="0"/>
              <a:t>(1)</a:t>
            </a:r>
          </a:p>
          <a:p>
            <a:r>
              <a:rPr lang="en-US" sz="1600" dirty="0"/>
              <a:t>    </a:t>
            </a:r>
            <a:r>
              <a:rPr lang="en-US" sz="1600" dirty="0" err="1"/>
              <a:t>elif</a:t>
            </a:r>
            <a:r>
              <a:rPr lang="en-US" sz="1600" dirty="0"/>
              <a:t> </a:t>
            </a:r>
            <a:r>
              <a:rPr lang="en-US" sz="1600" dirty="0" err="1"/>
              <a:t>i</a:t>
            </a:r>
            <a:r>
              <a:rPr lang="en-US" sz="1600" dirty="0"/>
              <a:t>==1:               #When output from motion sensor is HIGH</a:t>
            </a:r>
          </a:p>
          <a:p>
            <a:r>
              <a:rPr lang="en-US" sz="1600" dirty="0"/>
              <a:t>        print("Intruder detected",</a:t>
            </a:r>
            <a:r>
              <a:rPr lang="en-US" sz="1600" dirty="0" err="1"/>
              <a:t>i</a:t>
            </a:r>
            <a:r>
              <a:rPr lang="en-US" sz="1600" dirty="0"/>
              <a:t>)</a:t>
            </a:r>
          </a:p>
          <a:p>
            <a:r>
              <a:rPr lang="en-US" sz="1600" dirty="0"/>
              <a:t>        </a:t>
            </a:r>
            <a:r>
              <a:rPr lang="en-US" sz="1600" dirty="0" err="1"/>
              <a:t>GPIO.output</a:t>
            </a:r>
            <a:r>
              <a:rPr lang="en-US" sz="1600" dirty="0"/>
              <a:t>(3, 1)  #Turn ON LED</a:t>
            </a:r>
          </a:p>
          <a:p>
            <a:r>
              <a:rPr lang="en-US" sz="1600" dirty="0"/>
              <a:t>        </a:t>
            </a:r>
            <a:r>
              <a:rPr lang="en-US" sz="1600" dirty="0" err="1"/>
              <a:t>time.sleep</a:t>
            </a:r>
            <a:r>
              <a:rPr lang="en-US" sz="1600" dirty="0"/>
              <a:t>(1)</a:t>
            </a:r>
          </a:p>
          <a:p>
            <a:r>
              <a:rPr lang="en-US" sz="1600" dirty="0"/>
              <a:t>    count-=1</a:t>
            </a:r>
          </a:p>
        </p:txBody>
      </p:sp>
      <p:pic>
        <p:nvPicPr>
          <p:cNvPr id="13" name="Picture 2">
            <a:extLst>
              <a:ext uri="{FF2B5EF4-FFF2-40B4-BE49-F238E27FC236}">
                <a16:creationId xmlns:a16="http://schemas.microsoft.com/office/drawing/2014/main" id="{7F81C673-1D6C-816D-B311-6C72EA165D8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680175" y="1679933"/>
            <a:ext cx="4291505" cy="437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28141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5371" y="412853"/>
            <a:ext cx="7848873"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Output for led interfacing with Raspberry pi</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28</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1700807"/>
            <a:ext cx="8128000" cy="4239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7008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29</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EF312D5-DF49-4BD1-8D56-B550D41FA2A8}"/>
              </a:ext>
            </a:extLst>
          </p:cNvPr>
          <p:cNvSpPr/>
          <p:nvPr/>
        </p:nvSpPr>
        <p:spPr>
          <a:xfrm>
            <a:off x="1872278" y="2564904"/>
            <a:ext cx="2723186" cy="21602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just"/>
            <a:r>
              <a:rPr lang="en-US" b="1" dirty="0">
                <a:latin typeface="Times New Roman" panose="02020603050405020304" pitchFamily="18" charset="0"/>
                <a:cs typeface="Times New Roman" panose="02020603050405020304" pitchFamily="18" charset="0"/>
              </a:rPr>
              <a:t>SECOND REVIEW</a:t>
            </a:r>
          </a:p>
          <a:p>
            <a:pPr algn="just"/>
            <a:r>
              <a:rPr lang="en-US" dirty="0">
                <a:latin typeface="Times New Roman" panose="02020603050405020304" pitchFamily="18" charset="0"/>
                <a:cs typeface="Times New Roman" panose="02020603050405020304" pitchFamily="18" charset="0"/>
              </a:rPr>
              <a:t>Connecting a user interface with the raspberry pi, Developing a code and interface with raspberry pi</a:t>
            </a:r>
          </a:p>
        </p:txBody>
      </p:sp>
      <p:sp>
        <p:nvSpPr>
          <p:cNvPr id="14" name="Rectangle 13">
            <a:extLst>
              <a:ext uri="{FF2B5EF4-FFF2-40B4-BE49-F238E27FC236}">
                <a16:creationId xmlns:a16="http://schemas.microsoft.com/office/drawing/2014/main" id="{2B62F084-768B-45AE-9BE5-3945CD1C2982}"/>
              </a:ext>
            </a:extLst>
          </p:cNvPr>
          <p:cNvSpPr/>
          <p:nvPr/>
        </p:nvSpPr>
        <p:spPr>
          <a:xfrm>
            <a:off x="5741300" y="2564904"/>
            <a:ext cx="2743200" cy="216024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dirty="0">
                <a:latin typeface="Times New Roman" panose="02020603050405020304" pitchFamily="18" charset="0"/>
                <a:cs typeface="Times New Roman" panose="02020603050405020304" pitchFamily="18" charset="0"/>
              </a:rPr>
              <a:t> THIRD REVIEW </a:t>
            </a:r>
          </a:p>
          <a:p>
            <a:pPr algn="ctr"/>
            <a:r>
              <a:rPr lang="en-US" dirty="0">
                <a:latin typeface="Times New Roman" panose="02020603050405020304" pitchFamily="18" charset="0"/>
                <a:cs typeface="Times New Roman" panose="02020603050405020304" pitchFamily="18" charset="0"/>
              </a:rPr>
              <a:t>Hardware implementation and analyzing the output</a:t>
            </a:r>
          </a:p>
        </p:txBody>
      </p:sp>
      <p:sp>
        <p:nvSpPr>
          <p:cNvPr id="16" name="Arrow: Right 15">
            <a:extLst>
              <a:ext uri="{FF2B5EF4-FFF2-40B4-BE49-F238E27FC236}">
                <a16:creationId xmlns:a16="http://schemas.microsoft.com/office/drawing/2014/main" id="{2C9004B8-DD82-4491-82F4-95E274A998A8}"/>
              </a:ext>
            </a:extLst>
          </p:cNvPr>
          <p:cNvSpPr/>
          <p:nvPr/>
        </p:nvSpPr>
        <p:spPr>
          <a:xfrm>
            <a:off x="4615478" y="3494914"/>
            <a:ext cx="1125822" cy="3651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0BE005E5-6714-4DFF-802E-AD015B29024E}"/>
              </a:ext>
            </a:extLst>
          </p:cNvPr>
          <p:cNvSpPr txBox="1"/>
          <p:nvPr/>
        </p:nvSpPr>
        <p:spPr>
          <a:xfrm>
            <a:off x="2875517" y="550965"/>
            <a:ext cx="57315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WORK PLAN</a:t>
            </a:r>
            <a:endParaRPr lang="en-US" sz="4000"/>
          </a:p>
        </p:txBody>
      </p:sp>
    </p:spTree>
    <p:extLst>
      <p:ext uri="{BB962C8B-B14F-4D97-AF65-F5344CB8AC3E}">
        <p14:creationId xmlns:p14="http://schemas.microsoft.com/office/powerpoint/2010/main" val="2704477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C3BE-EBF1-49B6-92DA-2CB2E96F2E4A}"/>
              </a:ext>
            </a:extLst>
          </p:cNvPr>
          <p:cNvSpPr>
            <a:spLocks noGrp="1"/>
          </p:cNvSpPr>
          <p:nvPr>
            <p:ph type="title"/>
          </p:nvPr>
        </p:nvSpPr>
        <p:spPr/>
        <p:txBody>
          <a:bodyPr>
            <a:normAutofit/>
          </a:bodyPr>
          <a:lstStyle/>
          <a:p>
            <a:pPr algn="ctr"/>
            <a:r>
              <a:rPr lang="en-US" sz="4000" b="1">
                <a:latin typeface="Times New Roman" panose="02020603050405020304" pitchFamily="18" charset="0"/>
                <a:cs typeface="Times New Roman" panose="02020603050405020304" pitchFamily="18" charset="0"/>
              </a:rPr>
              <a:t>INRODUCTION</a:t>
            </a:r>
          </a:p>
        </p:txBody>
      </p:sp>
      <p:sp>
        <p:nvSpPr>
          <p:cNvPr id="7" name="Date Placeholder 6">
            <a:extLst>
              <a:ext uri="{FF2B5EF4-FFF2-40B4-BE49-F238E27FC236}">
                <a16:creationId xmlns:a16="http://schemas.microsoft.com/office/drawing/2014/main" id="{8A71EB8D-2709-4221-8480-06E0C29C065B}"/>
              </a:ext>
            </a:extLst>
          </p:cNvPr>
          <p:cNvSpPr>
            <a:spLocks noGrp="1"/>
          </p:cNvSpPr>
          <p:nvPr>
            <p:ph type="dt" sz="half" idx="10"/>
          </p:nvPr>
        </p:nvSpPr>
        <p:spPr/>
        <p:txBody>
          <a:bodyPr/>
          <a:lstStyle/>
          <a:p>
            <a:r>
              <a:rPr lang="en-US">
                <a:solidFill>
                  <a:schemeClr val="tx1"/>
                </a:solidFill>
              </a:rPr>
              <a:t>15/06/2022</a:t>
            </a:r>
          </a:p>
        </p:txBody>
      </p:sp>
      <p:sp>
        <p:nvSpPr>
          <p:cNvPr id="8" name="Footer Placeholder 7">
            <a:extLst>
              <a:ext uri="{FF2B5EF4-FFF2-40B4-BE49-F238E27FC236}">
                <a16:creationId xmlns:a16="http://schemas.microsoft.com/office/drawing/2014/main" id="{FCF2E620-2799-45CB-BFFA-DF76B24B4261}"/>
              </a:ext>
            </a:extLst>
          </p:cNvPr>
          <p:cNvSpPr>
            <a:spLocks noGrp="1"/>
          </p:cNvSpPr>
          <p:nvPr>
            <p:ph type="ftr" sz="quarter" idx="11"/>
          </p:nvPr>
        </p:nvSpPr>
        <p:spPr/>
        <p:txBody>
          <a:bodyPr/>
          <a:lstStyle/>
          <a:p>
            <a:r>
              <a:rPr lang="en-US">
                <a:solidFill>
                  <a:schemeClr val="tx1"/>
                </a:solidFill>
              </a:rPr>
              <a:t>THIRD REVIEW</a:t>
            </a:r>
          </a:p>
        </p:txBody>
      </p:sp>
      <p:sp>
        <p:nvSpPr>
          <p:cNvPr id="9" name="Slide Number Placeholder 8">
            <a:extLst>
              <a:ext uri="{FF2B5EF4-FFF2-40B4-BE49-F238E27FC236}">
                <a16:creationId xmlns:a16="http://schemas.microsoft.com/office/drawing/2014/main" id="{F5B4C186-3ECD-4296-ABCA-F91E1EABAB5E}"/>
              </a:ext>
            </a:extLst>
          </p:cNvPr>
          <p:cNvSpPr>
            <a:spLocks noGrp="1"/>
          </p:cNvSpPr>
          <p:nvPr>
            <p:ph type="sldNum" sz="quarter" idx="12"/>
          </p:nvPr>
        </p:nvSpPr>
        <p:spPr>
          <a:xfrm>
            <a:off x="8610600" y="6356350"/>
            <a:ext cx="2587487" cy="365125"/>
          </a:xfrm>
        </p:spPr>
        <p:txBody>
          <a:bodyPr/>
          <a:lstStyle/>
          <a:p>
            <a:fld id="{16F19D6D-7C94-4984-827C-E083B62127D2}" type="slidenum">
              <a:rPr lang="en-US" smtClean="0">
                <a:solidFill>
                  <a:schemeClr val="tx1"/>
                </a:solidFill>
              </a:rPr>
              <a:t>3</a:t>
            </a:fld>
            <a:endParaRPr lang="en-US">
              <a:solidFill>
                <a:schemeClr val="tx1"/>
              </a:solidFill>
            </a:endParaRPr>
          </a:p>
        </p:txBody>
      </p:sp>
      <p:pic>
        <p:nvPicPr>
          <p:cNvPr id="11" name="Picture 10">
            <a:extLst>
              <a:ext uri="{FF2B5EF4-FFF2-40B4-BE49-F238E27FC236}">
                <a16:creationId xmlns:a16="http://schemas.microsoft.com/office/drawing/2014/main" id="{90AA38C1-2E5D-4EA4-9D81-753533D67167}"/>
              </a:ext>
            </a:extLst>
          </p:cNvPr>
          <p:cNvPicPr>
            <a:picLocks noChangeAspect="1"/>
          </p:cNvPicPr>
          <p:nvPr/>
        </p:nvPicPr>
        <p:blipFill>
          <a:blip r:embed="rId2"/>
          <a:stretch>
            <a:fillRect/>
          </a:stretch>
        </p:blipFill>
        <p:spPr>
          <a:xfrm>
            <a:off x="254345" y="365125"/>
            <a:ext cx="1656522" cy="1446213"/>
          </a:xfrm>
          <a:prstGeom prst="rect">
            <a:avLst/>
          </a:prstGeom>
        </p:spPr>
      </p:pic>
      <p:pic>
        <p:nvPicPr>
          <p:cNvPr id="12" name="Picture 2" descr="Anna University MIT campus, chrompet. - Home | Facebook">
            <a:extLst>
              <a:ext uri="{FF2B5EF4-FFF2-40B4-BE49-F238E27FC236}">
                <a16:creationId xmlns:a16="http://schemas.microsoft.com/office/drawing/2014/main" id="{CA9A8885-ECBA-4E63-B871-A344936940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2655" y="449090"/>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4EC8BB-6DFF-4313-A37A-E45D2E7C56BE}"/>
              </a:ext>
            </a:extLst>
          </p:cNvPr>
          <p:cNvSpPr/>
          <p:nvPr/>
        </p:nvSpPr>
        <p:spPr>
          <a:xfrm>
            <a:off x="987287" y="2614570"/>
            <a:ext cx="10210800"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itchFamily="34" charset="0"/>
              <a:buChar char="•"/>
            </a:pPr>
            <a:r>
              <a:rPr lang="en-US" sz="2000">
                <a:latin typeface="Times New Roman" panose="02020603050405020304" pitchFamily="18" charset="0"/>
                <a:cs typeface="Times New Roman" panose="02020603050405020304" pitchFamily="18" charset="0"/>
              </a:rPr>
              <a:t>Today, There is an increasing demand of automated Systems . This project focuses on a system that provides features of home Automation relying on internet of things to operate easily .</a:t>
            </a:r>
          </a:p>
          <a:p>
            <a:pPr marL="342900" indent="-342900" algn="just">
              <a:buFont typeface="Arial" pitchFamily="34" charset="0"/>
              <a:buChar char="•"/>
            </a:pPr>
            <a:r>
              <a:rPr lang="en-US" sz="2000">
                <a:latin typeface="Times New Roman" panose="02020603050405020304" pitchFamily="18" charset="0"/>
                <a:cs typeface="Times New Roman" panose="02020603050405020304" pitchFamily="18" charset="0"/>
              </a:rPr>
              <a:t>The major concerns in the IOT network are the security and privacy. The security and privacy is required in the network because there could be a chance of the misconfiguration of the users.</a:t>
            </a:r>
          </a:p>
          <a:p>
            <a:pPr marL="342900" indent="-342900" algn="just">
              <a:buFont typeface="Arial" pitchFamily="34" charset="0"/>
              <a:buChar char="•"/>
            </a:pPr>
            <a:r>
              <a:rPr lang="en-US" sz="2000">
                <a:latin typeface="Times New Roman" panose="02020603050405020304" pitchFamily="18" charset="0"/>
                <a:cs typeface="Times New Roman" panose="02020603050405020304" pitchFamily="18" charset="0"/>
              </a:rPr>
              <a:t>There are eaves dropping attacks which capture few types of information like brute force attack.</a:t>
            </a:r>
          </a:p>
          <a:p>
            <a:pPr marL="342900" indent="-342900" algn="just">
              <a:buFont typeface="Arial" pitchFamily="34" charset="0"/>
              <a:buChar char="•"/>
            </a:pPr>
            <a:r>
              <a:rPr lang="en-US" sz="2000">
                <a:latin typeface="Times New Roman" panose="02020603050405020304" pitchFamily="18" charset="0"/>
                <a:cs typeface="Times New Roman" panose="02020603050405020304" pitchFamily="18" charset="0"/>
              </a:rPr>
              <a:t>The project mainly aims to overcome the shortcomings of home security systems by providing a new Security algorithm for smart homes so that secured communication has been developed .</a:t>
            </a:r>
          </a:p>
        </p:txBody>
      </p:sp>
    </p:spTree>
    <p:extLst>
      <p:ext uri="{BB962C8B-B14F-4D97-AF65-F5344CB8AC3E}">
        <p14:creationId xmlns:p14="http://schemas.microsoft.com/office/powerpoint/2010/main" val="405835117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406387" y="26504"/>
            <a:ext cx="8880613" cy="1325563"/>
          </a:xfrm>
        </p:spPr>
        <p:txBody>
          <a:bodyPr>
            <a:normAutofit/>
          </a:bodyPr>
          <a:lstStyle/>
          <a:p>
            <a:pPr algn="ctr"/>
            <a:r>
              <a:rPr lang="en-US" sz="3600" b="1">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30</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48478" y="40102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209" y="40102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78B329-BDC2-476F-A4D6-DE4F10A85D19}"/>
              </a:ext>
            </a:extLst>
          </p:cNvPr>
          <p:cNvSpPr/>
          <p:nvPr/>
        </p:nvSpPr>
        <p:spPr>
          <a:xfrm>
            <a:off x="1007165" y="1919757"/>
            <a:ext cx="1048247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err="1">
                <a:latin typeface="Times New Roman" panose="02020603050405020304" pitchFamily="18" charset="0"/>
                <a:cs typeface="Times New Roman" panose="02020603050405020304" pitchFamily="18" charset="0"/>
              </a:rPr>
              <a:t>Antonakakis, Manos, et al. "Understanding the mirai botnet." 26</a:t>
            </a:r>
            <a:r>
              <a:rPr lang="en-US" baseline="30000">
                <a:latin typeface="Times New Roman" panose="02020603050405020304" pitchFamily="18" charset="0"/>
                <a:cs typeface="Times New Roman" panose="02020603050405020304" pitchFamily="18" charset="0"/>
              </a:rPr>
              <a:t>th</a:t>
            </a:r>
            <a:r>
              <a:rPr lang="en-US">
                <a:latin typeface="Times New Roman" panose="02020603050405020304" pitchFamily="18" charset="0"/>
                <a:cs typeface="Times New Roman" panose="02020603050405020304" pitchFamily="18" charset="0"/>
              </a:rPr>
              <a:t> {USENIX} security symposium ({USENIX} Security 17). 2017.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err="1">
                <a:latin typeface="Times New Roman" panose="02020603050405020304" pitchFamily="18" charset="0"/>
                <a:cs typeface="Times New Roman" panose="02020603050405020304" pitchFamily="18" charset="0"/>
              </a:rPr>
              <a:t>Subramanyan, Pramod, et al. "Verifying information flow properties of firmware using symbolic execution." 2016 Design, Automation &amp; Test in Europe Conference &amp; Exhibition (DATE). IEEE, 2016. </a:t>
            </a:r>
          </a:p>
          <a:p>
            <a:pPr marL="342900" indent="-342900">
              <a:buFont typeface="+mj-lt"/>
              <a:buAutoNum type="arabicPeriod"/>
            </a:pPr>
            <a:r>
              <a:rPr lang="en-US" err="1">
                <a:latin typeface="Times New Roman" panose="02020603050405020304" pitchFamily="18" charset="0"/>
                <a:cs typeface="Times New Roman" panose="02020603050405020304" pitchFamily="18" charset="0"/>
              </a:rPr>
              <a:t>DeMarinis, Nicholas, and Rodrigo Fonseca. "Toward usable network traffic policies for IoT devices in consumer networks." Proceedings of the 2017 Workshop on Internet of Things Security and Privacy. 2017. </a:t>
            </a:r>
          </a:p>
          <a:p>
            <a:pPr marL="342900" indent="-342900">
              <a:buFont typeface="+mj-lt"/>
              <a:buAutoNum type="arabicPeriod"/>
            </a:pPr>
            <a:r>
              <a:rPr lang="en-US">
                <a:latin typeface="Times New Roman" panose="02020603050405020304" pitchFamily="18" charset="0"/>
                <a:cs typeface="Times New Roman" panose="02020603050405020304" pitchFamily="18" charset="0"/>
              </a:rPr>
              <a:t>Lau, Josephine, Benjamin Zimmerman, and Florian Schaub. "Alexa, are you listening? privacy perceptions, concerns and privacy-seeking behaviors with smart speakers." Proceedings of the ACM on HumanComputer Interaction 2.CSCW (2018): 1-31. </a:t>
            </a:r>
          </a:p>
          <a:p>
            <a:pPr marL="342900" indent="-342900">
              <a:buFont typeface="+mj-lt"/>
              <a:buAutoNum type="arabicPeriod"/>
            </a:pPr>
            <a:r>
              <a:rPr lang="en-US">
                <a:latin typeface="Times New Roman" panose="02020603050405020304" pitchFamily="18" charset="0"/>
                <a:cs typeface="Times New Roman" panose="02020603050405020304" pitchFamily="18" charset="0"/>
              </a:rPr>
              <a:t>Hang, Guoming, et al. "Dolphinattack: Inaudible voice commands."Proceedings of   the 2017 ACM SIGSAC Conference on Computer and Communications Security. 2017. </a:t>
            </a:r>
          </a:p>
        </p:txBody>
      </p:sp>
    </p:spTree>
    <p:extLst>
      <p:ext uri="{BB962C8B-B14F-4D97-AF65-F5344CB8AC3E}">
        <p14:creationId xmlns:p14="http://schemas.microsoft.com/office/powerpoint/2010/main" val="14914265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31</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65043" y="3940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8766" y="51357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F5F397-AE5B-45A8-BD15-6D176CB1AE27}"/>
              </a:ext>
            </a:extLst>
          </p:cNvPr>
          <p:cNvSpPr/>
          <p:nvPr/>
        </p:nvSpPr>
        <p:spPr>
          <a:xfrm>
            <a:off x="1470992" y="2803225"/>
            <a:ext cx="899822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dirty="0"/>
              <a:t>THANK YOU</a:t>
            </a:r>
            <a:endParaRPr lang="en-US" sz="6600" dirty="0"/>
          </a:p>
        </p:txBody>
      </p:sp>
    </p:spTree>
    <p:extLst>
      <p:ext uri="{BB962C8B-B14F-4D97-AF65-F5344CB8AC3E}">
        <p14:creationId xmlns:p14="http://schemas.microsoft.com/office/powerpoint/2010/main" val="270168729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SMART HOME WITH SMART SECURITY</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32</a:t>
            </a:fld>
            <a:endParaRPr lang="en-US">
              <a:solidFill>
                <a:schemeClr val="tx1"/>
              </a:solidFill>
            </a:endParaRPr>
          </a:p>
        </p:txBody>
      </p:sp>
      <p:sp>
        <p:nvSpPr>
          <p:cNvPr id="17" name="TextBox 16">
            <a:extLst>
              <a:ext uri="{FF2B5EF4-FFF2-40B4-BE49-F238E27FC236}">
                <a16:creationId xmlns:a16="http://schemas.microsoft.com/office/drawing/2014/main" id="{72605C36-6F76-4873-AE40-0D0E73A3C148}"/>
              </a:ext>
            </a:extLst>
          </p:cNvPr>
          <p:cNvSpPr txBox="1"/>
          <p:nvPr/>
        </p:nvSpPr>
        <p:spPr>
          <a:xfrm>
            <a:off x="6748669" y="3697481"/>
            <a:ext cx="4731026"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anose="02020603050405020304" pitchFamily="18" charset="0"/>
                <a:cs typeface="Times New Roman" panose="02020603050405020304" pitchFamily="18" charset="0"/>
              </a:rPr>
              <a:t>Batch Members:</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PRAKASH J                  - 2018504042</a:t>
            </a:r>
          </a:p>
          <a:p>
            <a:pPr algn="just"/>
            <a:r>
              <a:rPr lang="en-US" sz="2000">
                <a:latin typeface="Times New Roman" panose="02020603050405020304" pitchFamily="18" charset="0"/>
                <a:cs typeface="Times New Roman" panose="02020603050405020304" pitchFamily="18" charset="0"/>
              </a:rPr>
              <a:t>BARANIDHARAN S   - 2018504517</a:t>
            </a:r>
          </a:p>
          <a:p>
            <a:pPr algn="just"/>
            <a:r>
              <a:rPr lang="en-US" sz="2000">
                <a:latin typeface="Times New Roman" panose="02020603050405020304" pitchFamily="18" charset="0"/>
                <a:cs typeface="Times New Roman" panose="02020603050405020304" pitchFamily="18" charset="0"/>
              </a:rPr>
              <a:t>ROHITH VARON SS    - 2018504590</a:t>
            </a:r>
          </a:p>
          <a:p>
            <a:pPr algn="just"/>
            <a:r>
              <a:rPr lang="en-US" sz="2000">
                <a:latin typeface="Times New Roman" panose="02020603050405020304" pitchFamily="18" charset="0"/>
                <a:cs typeface="Times New Roman" panose="02020603050405020304" pitchFamily="18" charset="0"/>
              </a:rPr>
              <a:t>VELMURUGAN M      - 2018504626</a:t>
            </a:r>
          </a:p>
        </p:txBody>
      </p:sp>
      <p:sp>
        <p:nvSpPr>
          <p:cNvPr id="9" name="Content Placeholder 8">
            <a:extLst>
              <a:ext uri="{FF2B5EF4-FFF2-40B4-BE49-F238E27FC236}">
                <a16:creationId xmlns:a16="http://schemas.microsoft.com/office/drawing/2014/main" id="{6950C4BE-B95F-4CC5-874D-D9E27523E787}"/>
              </a:ext>
            </a:extLst>
          </p:cNvPr>
          <p:cNvSpPr>
            <a:spLocks noGrp="1"/>
          </p:cNvSpPr>
          <p:nvPr>
            <p:ph sz="half" idx="1"/>
          </p:nvPr>
        </p:nvSpPr>
        <p:spPr>
          <a:xfrm>
            <a:off x="821635" y="2929978"/>
            <a:ext cx="4114800" cy="2862671"/>
          </a:xfrm>
        </p:spPr>
        <p:txBody>
          <a:bodyPr>
            <a:normAutofit fontScale="92500" lnSpcReduction="10000"/>
          </a:bodyPr>
          <a:lstStyle/>
          <a:p>
            <a:pPr marL="0" indent="0">
              <a:buNone/>
            </a:pPr>
            <a:endParaRPr lang="en-US" dirty="0"/>
          </a:p>
          <a:p>
            <a:pPr marL="0" indent="0">
              <a:buNone/>
            </a:pPr>
            <a:endParaRPr lang="en-US" sz="2000" dirty="0"/>
          </a:p>
          <a:p>
            <a:pPr marL="0" indent="0">
              <a:buNone/>
            </a:pPr>
            <a:r>
              <a:rPr lang="en-US" sz="2200" b="1" dirty="0">
                <a:latin typeface="Times New Roman" panose="02020603050405020304" pitchFamily="18" charset="0"/>
                <a:cs typeface="Times New Roman" panose="02020603050405020304" pitchFamily="18" charset="0"/>
              </a:rPr>
              <a:t>Project Guide:</a:t>
            </a:r>
          </a:p>
          <a:p>
            <a:pPr marL="0" indent="0">
              <a:buNone/>
            </a:pPr>
            <a:r>
              <a:rPr lang="en-US" sz="2000" dirty="0" err="1">
                <a:latin typeface="Times New Roman" panose="02020603050405020304" pitchFamily="18" charset="0"/>
                <a:cs typeface="Times New Roman" panose="02020603050405020304" pitchFamily="18" charset="0"/>
              </a:rPr>
              <a:t>Dr.A.VIJI</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TEACHING FELLOW</a:t>
            </a:r>
          </a:p>
          <a:p>
            <a:pPr marL="0" indent="0">
              <a:buNone/>
            </a:pPr>
            <a:r>
              <a:rPr lang="en-US" sz="2000" dirty="0">
                <a:latin typeface="Times New Roman" panose="02020603050405020304" pitchFamily="18" charset="0"/>
                <a:cs typeface="Times New Roman" panose="02020603050405020304" pitchFamily="18" charset="0"/>
              </a:rPr>
              <a:t>DEPARTMENT OF ELECTRONICS ENGINEERING</a:t>
            </a:r>
          </a:p>
          <a:p>
            <a:pPr marL="0" indent="0">
              <a:buNone/>
            </a:pPr>
            <a:r>
              <a:rPr lang="en-US" sz="2000" dirty="0">
                <a:latin typeface="Times New Roman" panose="02020603050405020304" pitchFamily="18" charset="0"/>
                <a:cs typeface="Times New Roman" panose="02020603050405020304" pitchFamily="18" charset="0"/>
              </a:rPr>
              <a:t>MIT CAMPUS</a:t>
            </a:r>
          </a:p>
          <a:p>
            <a:endParaRPr lang="en-US" dirty="0"/>
          </a:p>
        </p:txBody>
      </p:sp>
      <p:sp>
        <p:nvSpPr>
          <p:cNvPr id="10" name="TextBox 9">
            <a:extLst>
              <a:ext uri="{FF2B5EF4-FFF2-40B4-BE49-F238E27FC236}">
                <a16:creationId xmlns:a16="http://schemas.microsoft.com/office/drawing/2014/main" id="{A64A0B8C-429F-436E-A109-EC8DA91590EE}"/>
              </a:ext>
            </a:extLst>
          </p:cNvPr>
          <p:cNvSpPr txBox="1"/>
          <p:nvPr/>
        </p:nvSpPr>
        <p:spPr>
          <a:xfrm>
            <a:off x="1842053" y="1872200"/>
            <a:ext cx="742452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Second Review</a:t>
            </a:r>
          </a:p>
          <a:p>
            <a:pPr algn="ctr">
              <a:lnSpc>
                <a:spcPct val="150000"/>
              </a:lnSpc>
            </a:pPr>
            <a:r>
              <a:rPr lang="en-US" sz="2400" dirty="0">
                <a:latin typeface="Times New Roman" panose="02020603050405020304" pitchFamily="18" charset="0"/>
                <a:cs typeface="Times New Roman" panose="02020603050405020304" pitchFamily="18" charset="0"/>
              </a:rPr>
              <a:t>Department of Electronics Engineering,</a:t>
            </a:r>
          </a:p>
          <a:p>
            <a:pPr algn="ctr"/>
            <a:r>
              <a:rPr lang="en-US" sz="2400" dirty="0">
                <a:latin typeface="Times New Roman" panose="02020603050405020304" pitchFamily="18" charset="0"/>
                <a:cs typeface="Times New Roman" panose="02020603050405020304" pitchFamily="18" charset="0"/>
              </a:rPr>
              <a:t>MIT Campus, Anna University</a:t>
            </a: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1144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320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6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33</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3432" y="399846"/>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6DD43AFE-1832-46E3-A3C6-0EED8F784C7F}"/>
              </a:ext>
            </a:extLst>
          </p:cNvPr>
          <p:cNvSpPr txBox="1"/>
          <p:nvPr/>
        </p:nvSpPr>
        <p:spPr>
          <a:xfrm>
            <a:off x="1351722" y="2099666"/>
            <a:ext cx="10283688"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build up a home automation system utilizing Raspberry pi Model.</a:t>
            </a:r>
          </a:p>
          <a:p>
            <a:pPr marL="342900" indent="-342900">
              <a:buFont typeface="Arial"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create an interface for user using frontend tool.</a:t>
            </a:r>
          </a:p>
          <a:p>
            <a:pPr marL="342900" indent="-342900">
              <a:buFont typeface="Arial"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create a connection between the user frontend and Raspberry pi.</a:t>
            </a:r>
          </a:p>
          <a:p>
            <a:pPr marL="342900" indent="-342900">
              <a:buFont typeface="Arial"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implement intruder detection using motion detection.</a:t>
            </a:r>
          </a:p>
          <a:p>
            <a:pPr marL="342900" indent="-342900">
              <a:buFont typeface="Arial"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monitor the room temperature using the temperature sensor.</a:t>
            </a:r>
          </a:p>
        </p:txBody>
      </p:sp>
    </p:spTree>
    <p:extLst>
      <p:ext uri="{BB962C8B-B14F-4D97-AF65-F5344CB8AC3E}">
        <p14:creationId xmlns:p14="http://schemas.microsoft.com/office/powerpoint/2010/main" val="16024998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a:xfrm>
            <a:off x="4578322" y="6408567"/>
            <a:ext cx="4114800" cy="365125"/>
          </a:xfrm>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34</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39CFC9-CD8F-4B6A-9799-E38DAEDB011B}"/>
              </a:ext>
            </a:extLst>
          </p:cNvPr>
          <p:cNvSpPr/>
          <p:nvPr/>
        </p:nvSpPr>
        <p:spPr>
          <a:xfrm>
            <a:off x="620582" y="2016770"/>
            <a:ext cx="5225895" cy="1903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BLOCK DIAGRAM</a:t>
            </a:r>
          </a:p>
        </p:txBody>
      </p:sp>
      <p:sp>
        <p:nvSpPr>
          <p:cNvPr id="5" name="Rectangle 4">
            <a:extLst>
              <a:ext uri="{FF2B5EF4-FFF2-40B4-BE49-F238E27FC236}">
                <a16:creationId xmlns:a16="http://schemas.microsoft.com/office/drawing/2014/main" id="{2BCAC45E-FC5D-4157-B921-F814F9BE829F}"/>
              </a:ext>
            </a:extLst>
          </p:cNvPr>
          <p:cNvSpPr/>
          <p:nvPr/>
        </p:nvSpPr>
        <p:spPr>
          <a:xfrm>
            <a:off x="6389823" y="2016770"/>
            <a:ext cx="2806554" cy="1806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a16="http://schemas.microsoft.com/office/drawing/2014/main" id="{F251BA9E-E70E-4890-9032-95EBB5EBEF29}"/>
              </a:ext>
            </a:extLst>
          </p:cNvPr>
          <p:cNvSpPr/>
          <p:nvPr/>
        </p:nvSpPr>
        <p:spPr>
          <a:xfrm>
            <a:off x="2851496" y="4102704"/>
            <a:ext cx="4599177" cy="19939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dirty="0"/>
          </a:p>
        </p:txBody>
      </p:sp>
      <p:sp>
        <p:nvSpPr>
          <p:cNvPr id="10" name="Rectangle: Rounded Corners 9">
            <a:extLst>
              <a:ext uri="{FF2B5EF4-FFF2-40B4-BE49-F238E27FC236}">
                <a16:creationId xmlns:a16="http://schemas.microsoft.com/office/drawing/2014/main" id="{60B30B10-6BE1-4C8A-B37D-BC4867F10C91}"/>
              </a:ext>
            </a:extLst>
          </p:cNvPr>
          <p:cNvSpPr/>
          <p:nvPr/>
        </p:nvSpPr>
        <p:spPr>
          <a:xfrm>
            <a:off x="822466" y="2251333"/>
            <a:ext cx="1931250" cy="11776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ANDROID APP or WEB</a:t>
            </a:r>
          </a:p>
          <a:p>
            <a:pPr algn="ctr"/>
            <a:r>
              <a:rPr lang="en-US" b="1">
                <a:solidFill>
                  <a:schemeClr val="tx1"/>
                </a:solidFill>
                <a:latin typeface="Times New Roman" panose="02020603050405020304" pitchFamily="18" charset="0"/>
                <a:cs typeface="Times New Roman" panose="02020603050405020304" pitchFamily="18" charset="0"/>
              </a:rPr>
              <a:t>(CLIENT SOCKET)</a:t>
            </a:r>
          </a:p>
        </p:txBody>
      </p:sp>
      <p:sp>
        <p:nvSpPr>
          <p:cNvPr id="15" name="Rectangle: Rounded Corners 14">
            <a:extLst>
              <a:ext uri="{FF2B5EF4-FFF2-40B4-BE49-F238E27FC236}">
                <a16:creationId xmlns:a16="http://schemas.microsoft.com/office/drawing/2014/main" id="{0C3C7347-9331-4F87-8491-6AFF1B3CCF45}"/>
              </a:ext>
            </a:extLst>
          </p:cNvPr>
          <p:cNvSpPr/>
          <p:nvPr/>
        </p:nvSpPr>
        <p:spPr>
          <a:xfrm>
            <a:off x="6585944" y="2251333"/>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RASPBERRY PI</a:t>
            </a:r>
          </a:p>
        </p:txBody>
      </p:sp>
      <p:sp>
        <p:nvSpPr>
          <p:cNvPr id="9" name="Rectangle 8">
            <a:extLst>
              <a:ext uri="{FF2B5EF4-FFF2-40B4-BE49-F238E27FC236}">
                <a16:creationId xmlns:a16="http://schemas.microsoft.com/office/drawing/2014/main" id="{703C72D3-5729-4DF0-B630-0FEB61F447EE}"/>
              </a:ext>
            </a:extLst>
          </p:cNvPr>
          <p:cNvSpPr/>
          <p:nvPr/>
        </p:nvSpPr>
        <p:spPr>
          <a:xfrm>
            <a:off x="7710988" y="3916343"/>
            <a:ext cx="4168459" cy="2149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Rounded Corners 11">
            <a:extLst>
              <a:ext uri="{FF2B5EF4-FFF2-40B4-BE49-F238E27FC236}">
                <a16:creationId xmlns:a16="http://schemas.microsoft.com/office/drawing/2014/main" id="{96B79312-53F0-4A64-924B-CDBE4FB235D7}"/>
              </a:ext>
            </a:extLst>
          </p:cNvPr>
          <p:cNvSpPr/>
          <p:nvPr/>
        </p:nvSpPr>
        <p:spPr>
          <a:xfrm>
            <a:off x="3443996" y="2266855"/>
            <a:ext cx="1878728" cy="11466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b="1">
              <a:solidFill>
                <a:schemeClr val="tx1"/>
              </a:solidFill>
              <a:latin typeface="Times New Roman" panose="02020603050405020304" pitchFamily="18" charset="0"/>
              <a:cs typeface="Times New Roman" panose="02020603050405020304" pitchFamily="18" charset="0"/>
            </a:endParaRPr>
          </a:p>
          <a:p>
            <a:pPr algn="ctr"/>
            <a:r>
              <a:rPr lang="en-US" b="1">
                <a:solidFill>
                  <a:schemeClr val="tx1"/>
                </a:solidFill>
                <a:latin typeface="Times New Roman" panose="02020603050405020304" pitchFamily="18" charset="0"/>
                <a:cs typeface="Times New Roman" panose="02020603050405020304" pitchFamily="18" charset="0"/>
              </a:rPr>
              <a:t>ENCRYPTION USING AES ALGORITHM</a:t>
            </a:r>
          </a:p>
          <a:p>
            <a:pPr algn="ct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3353F3CF-1F40-4AD6-815B-838A03AFAC41}"/>
              </a:ext>
            </a:extLst>
          </p:cNvPr>
          <p:cNvSpPr/>
          <p:nvPr/>
        </p:nvSpPr>
        <p:spPr>
          <a:xfrm>
            <a:off x="8383624" y="5469017"/>
            <a:ext cx="1298608" cy="4387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a:solidFill>
                  <a:schemeClr val="tx1"/>
                </a:solidFill>
                <a:latin typeface="Times New Roman" panose="02020603050405020304" pitchFamily="18" charset="0"/>
                <a:cs typeface="Times New Roman" panose="02020603050405020304" pitchFamily="18" charset="0"/>
              </a:rPr>
              <a:t>DOOR CONTROL</a:t>
            </a:r>
          </a:p>
        </p:txBody>
      </p:sp>
      <p:sp>
        <p:nvSpPr>
          <p:cNvPr id="44" name="Rectangle: Rounded Corners 43">
            <a:extLst>
              <a:ext uri="{FF2B5EF4-FFF2-40B4-BE49-F238E27FC236}">
                <a16:creationId xmlns:a16="http://schemas.microsoft.com/office/drawing/2014/main" id="{3AA9A0EA-B790-459F-985A-FD8603F7DA21}"/>
              </a:ext>
            </a:extLst>
          </p:cNvPr>
          <p:cNvSpPr/>
          <p:nvPr/>
        </p:nvSpPr>
        <p:spPr>
          <a:xfrm>
            <a:off x="9721430" y="5463897"/>
            <a:ext cx="1168360" cy="4489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FAN</a:t>
            </a:r>
          </a:p>
        </p:txBody>
      </p:sp>
      <p:sp>
        <p:nvSpPr>
          <p:cNvPr id="45" name="Rectangle: Rounded Corners 44">
            <a:extLst>
              <a:ext uri="{FF2B5EF4-FFF2-40B4-BE49-F238E27FC236}">
                <a16:creationId xmlns:a16="http://schemas.microsoft.com/office/drawing/2014/main" id="{09D2B253-4134-4323-A595-5457882ECBE6}"/>
              </a:ext>
            </a:extLst>
          </p:cNvPr>
          <p:cNvSpPr/>
          <p:nvPr/>
        </p:nvSpPr>
        <p:spPr>
          <a:xfrm>
            <a:off x="10925775" y="5453997"/>
            <a:ext cx="978786" cy="4687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LIGHT</a:t>
            </a:r>
          </a:p>
        </p:txBody>
      </p:sp>
      <p:sp>
        <p:nvSpPr>
          <p:cNvPr id="56" name="Rectangle: Rounded Corners 55">
            <a:extLst>
              <a:ext uri="{FF2B5EF4-FFF2-40B4-BE49-F238E27FC236}">
                <a16:creationId xmlns:a16="http://schemas.microsoft.com/office/drawing/2014/main" id="{1ECE87E7-679B-4B48-8846-5270F8598CF7}"/>
              </a:ext>
            </a:extLst>
          </p:cNvPr>
          <p:cNvSpPr/>
          <p:nvPr/>
        </p:nvSpPr>
        <p:spPr>
          <a:xfrm>
            <a:off x="4050562" y="5392969"/>
            <a:ext cx="1407372" cy="4846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dirty="0">
                <a:solidFill>
                  <a:schemeClr val="tx1"/>
                </a:solidFill>
                <a:latin typeface="Times New Roman" panose="02020603050405020304" pitchFamily="18" charset="0"/>
                <a:cs typeface="Times New Roman" panose="02020603050405020304" pitchFamily="18" charset="0"/>
              </a:rPr>
              <a:t>MOTION SENSOR</a:t>
            </a:r>
          </a:p>
        </p:txBody>
      </p:sp>
      <p:sp>
        <p:nvSpPr>
          <p:cNvPr id="57" name="Rectangle: Rounded Corners 56">
            <a:extLst>
              <a:ext uri="{FF2B5EF4-FFF2-40B4-BE49-F238E27FC236}">
                <a16:creationId xmlns:a16="http://schemas.microsoft.com/office/drawing/2014/main" id="{9AB407EC-0DD2-499A-BA11-DA2DDC8E0B17}"/>
              </a:ext>
            </a:extLst>
          </p:cNvPr>
          <p:cNvSpPr/>
          <p:nvPr/>
        </p:nvSpPr>
        <p:spPr>
          <a:xfrm>
            <a:off x="5493919" y="5400829"/>
            <a:ext cx="1840800" cy="454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dirty="0">
                <a:solidFill>
                  <a:schemeClr val="tx1"/>
                </a:solidFill>
                <a:latin typeface="Times New Roman" panose="02020603050405020304" pitchFamily="18" charset="0"/>
                <a:cs typeface="Times New Roman" panose="02020603050405020304" pitchFamily="18" charset="0"/>
              </a:rPr>
              <a:t>TEMPERATURE SENSOR</a:t>
            </a:r>
          </a:p>
        </p:txBody>
      </p:sp>
      <p:cxnSp>
        <p:nvCxnSpPr>
          <p:cNvPr id="36" name="Straight Arrow Connector 35">
            <a:extLst>
              <a:ext uri="{FF2B5EF4-FFF2-40B4-BE49-F238E27FC236}">
                <a16:creationId xmlns:a16="http://schemas.microsoft.com/office/drawing/2014/main" id="{47B23067-7C88-445C-8A81-ECA6C71387D2}"/>
              </a:ext>
            </a:extLst>
          </p:cNvPr>
          <p:cNvCxnSpPr/>
          <p:nvPr/>
        </p:nvCxnSpPr>
        <p:spPr>
          <a:xfrm flipH="1">
            <a:off x="9196377"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D4920F2-79F7-49D1-BB93-6A0ED6BD9CAF}"/>
              </a:ext>
            </a:extLst>
          </p:cNvPr>
          <p:cNvCxnSpPr/>
          <p:nvPr/>
        </p:nvCxnSpPr>
        <p:spPr>
          <a:xfrm flipH="1">
            <a:off x="10271848"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F51F5CA-232C-45E5-B1CA-5B414DC9F304}"/>
              </a:ext>
            </a:extLst>
          </p:cNvPr>
          <p:cNvCxnSpPr/>
          <p:nvPr/>
        </p:nvCxnSpPr>
        <p:spPr>
          <a:xfrm flipH="1">
            <a:off x="11368154"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CCFA9E4B-DC9D-461F-96DF-47D7AA6081AC}"/>
              </a:ext>
            </a:extLst>
          </p:cNvPr>
          <p:cNvSpPr/>
          <p:nvPr/>
        </p:nvSpPr>
        <p:spPr>
          <a:xfrm>
            <a:off x="8383624" y="4151644"/>
            <a:ext cx="3479475" cy="7078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RELAY BOARD</a:t>
            </a:r>
          </a:p>
        </p:txBody>
      </p:sp>
      <p:cxnSp>
        <p:nvCxnSpPr>
          <p:cNvPr id="42" name="Straight Arrow Connector 41">
            <a:extLst>
              <a:ext uri="{FF2B5EF4-FFF2-40B4-BE49-F238E27FC236}">
                <a16:creationId xmlns:a16="http://schemas.microsoft.com/office/drawing/2014/main" id="{62578B20-57E4-41E6-AF25-CEB991E751B9}"/>
              </a:ext>
            </a:extLst>
          </p:cNvPr>
          <p:cNvCxnSpPr>
            <a:cxnSpLocks/>
          </p:cNvCxnSpPr>
          <p:nvPr/>
        </p:nvCxnSpPr>
        <p:spPr>
          <a:xfrm flipV="1">
            <a:off x="7450673" y="4426388"/>
            <a:ext cx="925236" cy="39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DD2746A-C5F4-4952-8A60-CD7BE8A2A106}"/>
              </a:ext>
            </a:extLst>
          </p:cNvPr>
          <p:cNvCxnSpPr>
            <a:cxnSpLocks/>
          </p:cNvCxnSpPr>
          <p:nvPr/>
        </p:nvCxnSpPr>
        <p:spPr>
          <a:xfrm>
            <a:off x="6784167" y="3304239"/>
            <a:ext cx="25114" cy="20887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A55C4E1-D0E2-4C16-9979-E00CDC8FCE2D}"/>
              </a:ext>
            </a:extLst>
          </p:cNvPr>
          <p:cNvCxnSpPr>
            <a:stCxn id="15" idx="3"/>
          </p:cNvCxnSpPr>
          <p:nvPr/>
        </p:nvCxnSpPr>
        <p:spPr>
          <a:xfrm>
            <a:off x="8854596" y="2779348"/>
            <a:ext cx="59420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8AA2CCC4-BC83-4464-9D01-29C42010EE1B}"/>
              </a:ext>
            </a:extLst>
          </p:cNvPr>
          <p:cNvSpPr/>
          <p:nvPr/>
        </p:nvSpPr>
        <p:spPr>
          <a:xfrm>
            <a:off x="9438091" y="2248209"/>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CAMERA MODULE</a:t>
            </a:r>
          </a:p>
        </p:txBody>
      </p:sp>
      <p:cxnSp>
        <p:nvCxnSpPr>
          <p:cNvPr id="64" name="Straight Arrow Connector 63">
            <a:extLst>
              <a:ext uri="{FF2B5EF4-FFF2-40B4-BE49-F238E27FC236}">
                <a16:creationId xmlns:a16="http://schemas.microsoft.com/office/drawing/2014/main" id="{F769639E-D7EB-455A-9559-DBCCB66211F2}"/>
              </a:ext>
            </a:extLst>
          </p:cNvPr>
          <p:cNvCxnSpPr>
            <a:stCxn id="12" idx="3"/>
          </p:cNvCxnSpPr>
          <p:nvPr/>
        </p:nvCxnSpPr>
        <p:spPr>
          <a:xfrm>
            <a:off x="5322724" y="2840167"/>
            <a:ext cx="126322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CE3F5C9-440A-47B7-8F61-A66760736738}"/>
              </a:ext>
            </a:extLst>
          </p:cNvPr>
          <p:cNvCxnSpPr>
            <a:stCxn id="10" idx="3"/>
          </p:cNvCxnSpPr>
          <p:nvPr/>
        </p:nvCxnSpPr>
        <p:spPr>
          <a:xfrm>
            <a:off x="2753716" y="2840167"/>
            <a:ext cx="69184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7F262D8-77F2-45D0-A354-ADEF1B47627E}"/>
              </a:ext>
            </a:extLst>
          </p:cNvPr>
          <p:cNvSpPr txBox="1"/>
          <p:nvPr/>
        </p:nvSpPr>
        <p:spPr>
          <a:xfrm>
            <a:off x="1575171" y="3489937"/>
            <a:ext cx="236894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USER INTERFACE</a:t>
            </a:r>
          </a:p>
        </p:txBody>
      </p:sp>
      <p:sp>
        <p:nvSpPr>
          <p:cNvPr id="14" name="TextBox 13">
            <a:extLst>
              <a:ext uri="{FF2B5EF4-FFF2-40B4-BE49-F238E27FC236}">
                <a16:creationId xmlns:a16="http://schemas.microsoft.com/office/drawing/2014/main" id="{46FE2A1F-46B9-41B4-9669-2C0315E82485}"/>
              </a:ext>
            </a:extLst>
          </p:cNvPr>
          <p:cNvSpPr txBox="1"/>
          <p:nvPr/>
        </p:nvSpPr>
        <p:spPr>
          <a:xfrm>
            <a:off x="7214408" y="3279703"/>
            <a:ext cx="24144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SERVER INTERFACE</a:t>
            </a:r>
          </a:p>
        </p:txBody>
      </p:sp>
      <p:sp>
        <p:nvSpPr>
          <p:cNvPr id="18" name="TextBox 17">
            <a:extLst>
              <a:ext uri="{FF2B5EF4-FFF2-40B4-BE49-F238E27FC236}">
                <a16:creationId xmlns:a16="http://schemas.microsoft.com/office/drawing/2014/main" id="{C1FA7CF1-BE01-4709-BEBB-82457DC78F0D}"/>
              </a:ext>
            </a:extLst>
          </p:cNvPr>
          <p:cNvSpPr txBox="1"/>
          <p:nvPr/>
        </p:nvSpPr>
        <p:spPr>
          <a:xfrm rot="5400000">
            <a:off x="2275160" y="4958682"/>
            <a:ext cx="225344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SECURITY SYSTEM</a:t>
            </a:r>
          </a:p>
        </p:txBody>
      </p:sp>
      <p:sp>
        <p:nvSpPr>
          <p:cNvPr id="21" name="TextBox 20">
            <a:extLst>
              <a:ext uri="{FF2B5EF4-FFF2-40B4-BE49-F238E27FC236}">
                <a16:creationId xmlns:a16="http://schemas.microsoft.com/office/drawing/2014/main" id="{8C353F5C-3396-44AB-B5E4-F3956A6A797C}"/>
              </a:ext>
            </a:extLst>
          </p:cNvPr>
          <p:cNvSpPr txBox="1"/>
          <p:nvPr/>
        </p:nvSpPr>
        <p:spPr>
          <a:xfrm rot="5400000">
            <a:off x="6880322" y="5343259"/>
            <a:ext cx="23831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AUTOMATION SYSTEM</a:t>
            </a:r>
          </a:p>
        </p:txBody>
      </p:sp>
      <p:cxnSp>
        <p:nvCxnSpPr>
          <p:cNvPr id="23" name="Straight Connector 22">
            <a:extLst>
              <a:ext uri="{FF2B5EF4-FFF2-40B4-BE49-F238E27FC236}">
                <a16:creationId xmlns:a16="http://schemas.microsoft.com/office/drawing/2014/main" id="{5EF1B228-3352-B11F-F055-D67A53EBA532}"/>
              </a:ext>
            </a:extLst>
          </p:cNvPr>
          <p:cNvCxnSpPr>
            <a:cxnSpLocks/>
          </p:cNvCxnSpPr>
          <p:nvPr/>
        </p:nvCxnSpPr>
        <p:spPr>
          <a:xfrm flipH="1">
            <a:off x="4781977" y="4474849"/>
            <a:ext cx="1989559"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C192D2-D2EE-45A0-1CDC-9AF9501A1015}"/>
              </a:ext>
            </a:extLst>
          </p:cNvPr>
          <p:cNvCxnSpPr/>
          <p:nvPr/>
        </p:nvCxnSpPr>
        <p:spPr>
          <a:xfrm>
            <a:off x="4799856" y="4466261"/>
            <a:ext cx="0" cy="92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26658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r>
              <a:rPr lang="en-US" dirty="0"/>
              <a:t>             </a:t>
            </a:r>
            <a:r>
              <a:rPr lang="en-US" sz="4000" b="1" dirty="0">
                <a:latin typeface="Times New Roman" panose="02020603050405020304" pitchFamily="18" charset="0"/>
                <a:cs typeface="Times New Roman" panose="02020603050405020304" pitchFamily="18" charset="0"/>
              </a:rPr>
              <a:t>PREVIOUS PROGRESS RECAP</a:t>
            </a: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35</a:t>
            </a:fld>
            <a:endParaRPr lang="en-US"/>
          </a:p>
        </p:txBody>
      </p:sp>
      <p:sp>
        <p:nvSpPr>
          <p:cNvPr id="8" name="Content Placeholder 7">
            <a:extLst>
              <a:ext uri="{FF2B5EF4-FFF2-40B4-BE49-F238E27FC236}">
                <a16:creationId xmlns:a16="http://schemas.microsoft.com/office/drawing/2014/main" id="{BC019F13-E24E-524D-B2DA-D1E1A0AD93A2}"/>
              </a:ext>
            </a:extLst>
          </p:cNvPr>
          <p:cNvSpPr>
            <a:spLocks noGrp="1"/>
          </p:cNvSpPr>
          <p:nvPr>
            <p:ph idx="1"/>
          </p:nvPr>
        </p:nvSpPr>
        <p:spPr/>
        <p:txBody>
          <a:bodyPr/>
          <a:lstStyle/>
          <a:p>
            <a:r>
              <a:rPr lang="en-US" dirty="0"/>
              <a:t>Developed a website for monitoring and controlling the home automation system.</a:t>
            </a:r>
          </a:p>
          <a:p>
            <a:endParaRPr lang="en-US" dirty="0"/>
          </a:p>
          <a:p>
            <a:r>
              <a:rPr lang="en-US" dirty="0"/>
              <a:t>Debugged the code to remove errors.</a:t>
            </a:r>
          </a:p>
          <a:p>
            <a:endParaRPr lang="en-US" dirty="0"/>
          </a:p>
          <a:p>
            <a:r>
              <a:rPr lang="en-US" dirty="0"/>
              <a:t>Interfaced the LED with  Raspberry pi</a:t>
            </a:r>
          </a:p>
        </p:txBody>
      </p:sp>
      <p:pic>
        <p:nvPicPr>
          <p:cNvPr id="9" name="Picture 4">
            <a:extLst>
              <a:ext uri="{FF2B5EF4-FFF2-40B4-BE49-F238E27FC236}">
                <a16:creationId xmlns:a16="http://schemas.microsoft.com/office/drawing/2014/main" id="{3F5DCBA8-B800-20D9-4890-ADC77A31E7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3429000"/>
            <a:ext cx="2983880" cy="251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3"/>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3329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36</a:t>
            </a:fld>
            <a:endParaRPr lang="en-US"/>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0D9FF23-A977-2F69-B2AF-FFB84F1E01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3668" y="1601857"/>
            <a:ext cx="3222486" cy="2051075"/>
          </a:xfrm>
          <a:prstGeom prst="rect">
            <a:avLst/>
          </a:prstGeom>
        </p:spPr>
      </p:pic>
      <p:pic>
        <p:nvPicPr>
          <p:cNvPr id="13" name="Picture 12">
            <a:extLst>
              <a:ext uri="{FF2B5EF4-FFF2-40B4-BE49-F238E27FC236}">
                <a16:creationId xmlns:a16="http://schemas.microsoft.com/office/drawing/2014/main" id="{58ED8572-5325-AF36-F475-080C1AB2B2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3668" y="3805853"/>
            <a:ext cx="3222486" cy="2051075"/>
          </a:xfrm>
          <a:prstGeom prst="rect">
            <a:avLst/>
          </a:prstGeom>
        </p:spPr>
      </p:pic>
      <p:sp>
        <p:nvSpPr>
          <p:cNvPr id="7" name="TextBox 6">
            <a:extLst>
              <a:ext uri="{FF2B5EF4-FFF2-40B4-BE49-F238E27FC236}">
                <a16:creationId xmlns:a16="http://schemas.microsoft.com/office/drawing/2014/main" id="{A38B7794-7F95-6026-20E3-21798F908B73}"/>
              </a:ext>
            </a:extLst>
          </p:cNvPr>
          <p:cNvSpPr txBox="1"/>
          <p:nvPr/>
        </p:nvSpPr>
        <p:spPr>
          <a:xfrm>
            <a:off x="1809175" y="1589861"/>
            <a:ext cx="5040560" cy="4431983"/>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bulb is connected to a 220v power supply and the relay act as a key to transmit a high and low signal from the raspberry.</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light is connected and work according to raspberry pi command.</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command is generated from the created website.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When we turn on the light switch from the website the light will be turn on otherwise it is in off stage. </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6731817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37</a:t>
            </a:fld>
            <a:endParaRPr lang="en-US"/>
          </a:p>
        </p:txBody>
      </p:sp>
      <p:sp>
        <p:nvSpPr>
          <p:cNvPr id="8" name="Content Placeholder 7">
            <a:extLst>
              <a:ext uri="{FF2B5EF4-FFF2-40B4-BE49-F238E27FC236}">
                <a16:creationId xmlns:a16="http://schemas.microsoft.com/office/drawing/2014/main" id="{BC019F13-E24E-524D-B2DA-D1E1A0AD93A2}"/>
              </a:ext>
            </a:extLst>
          </p:cNvPr>
          <p:cNvSpPr>
            <a:spLocks noGrp="1"/>
          </p:cNvSpPr>
          <p:nvPr>
            <p:ph idx="1"/>
          </p:nvPr>
        </p:nvSpPr>
        <p:spPr>
          <a:xfrm>
            <a:off x="1974890" y="1630184"/>
            <a:ext cx="4321696" cy="4351338"/>
          </a:xfrm>
        </p:spPr>
        <p:txBody>
          <a:bodyPr>
            <a:normAutofit fontScale="85000" lnSpcReduction="10000"/>
          </a:bodyPr>
          <a:lstStyle/>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Fan is connected to a 9v power supply and the relay act as a key to transmit a high and low signal from the raspberry.</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Fan is connected and work according to raspberry pi command.</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command is generated from the created website.</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When we turn on the fan switch from the website the light will be turn on otherwise it is in off stage. </a:t>
            </a:r>
          </a:p>
          <a:p>
            <a:pPr>
              <a:buFont typeface="Wingdings" panose="05000000000000000000" pitchFamily="2" charset="2"/>
              <a:buChar char="Ø"/>
            </a:pPr>
            <a:endParaRPr lang="en-US" dirty="0"/>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40C0076-A986-54B5-F3D7-8D7C021B66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234" y="1630184"/>
            <a:ext cx="3653198" cy="2086848"/>
          </a:xfrm>
          <a:prstGeom prst="rect">
            <a:avLst/>
          </a:prstGeom>
        </p:spPr>
      </p:pic>
      <p:pic>
        <p:nvPicPr>
          <p:cNvPr id="15" name="Picture 14">
            <a:extLst>
              <a:ext uri="{FF2B5EF4-FFF2-40B4-BE49-F238E27FC236}">
                <a16:creationId xmlns:a16="http://schemas.microsoft.com/office/drawing/2014/main" id="{2B917C25-995A-3C47-7BE4-536DF6F50C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6234" y="4016767"/>
            <a:ext cx="3653198" cy="1930648"/>
          </a:xfrm>
          <a:prstGeom prst="rect">
            <a:avLst/>
          </a:prstGeom>
        </p:spPr>
      </p:pic>
    </p:spTree>
    <p:extLst>
      <p:ext uri="{BB962C8B-B14F-4D97-AF65-F5344CB8AC3E}">
        <p14:creationId xmlns:p14="http://schemas.microsoft.com/office/powerpoint/2010/main" val="37725805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38</a:t>
            </a:fld>
            <a:endParaRPr lang="en-US"/>
          </a:p>
        </p:txBody>
      </p:sp>
      <p:sp>
        <p:nvSpPr>
          <p:cNvPr id="8" name="Content Placeholder 7">
            <a:extLst>
              <a:ext uri="{FF2B5EF4-FFF2-40B4-BE49-F238E27FC236}">
                <a16:creationId xmlns:a16="http://schemas.microsoft.com/office/drawing/2014/main" id="{BC019F13-E24E-524D-B2DA-D1E1A0AD93A2}"/>
              </a:ext>
            </a:extLst>
          </p:cNvPr>
          <p:cNvSpPr>
            <a:spLocks noGrp="1"/>
          </p:cNvSpPr>
          <p:nvPr>
            <p:ph idx="1"/>
          </p:nvPr>
        </p:nvSpPr>
        <p:spPr>
          <a:xfrm>
            <a:off x="1974890" y="1630184"/>
            <a:ext cx="4321696" cy="4351338"/>
          </a:xfrm>
        </p:spPr>
        <p:txBody>
          <a:bodyPr>
            <a:no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temperature sensor senses the current temperature and humidity of the room.</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DHT11 has three pins positive and ground pin are connected to the raspberry 5v pin and ground pin respectively.</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 pin is connected to the 7</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pin of the raspberry.</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sensor collects the data and transmit to raspberry.</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raspberry the website collects the data and give an alert if the room temperature is high. </a:t>
            </a:r>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E1FB613B-6371-A9B6-52C7-B18291A9B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1690688"/>
            <a:ext cx="4114800" cy="4282585"/>
          </a:xfrm>
          <a:prstGeom prst="rect">
            <a:avLst/>
          </a:prstGeom>
        </p:spPr>
      </p:pic>
    </p:spTree>
    <p:extLst>
      <p:ext uri="{BB962C8B-B14F-4D97-AF65-F5344CB8AC3E}">
        <p14:creationId xmlns:p14="http://schemas.microsoft.com/office/powerpoint/2010/main" val="119821326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39</a:t>
            </a:fld>
            <a:endParaRPr lang="en-US"/>
          </a:p>
        </p:txBody>
      </p:sp>
      <p:pic>
        <p:nvPicPr>
          <p:cNvPr id="7" name="Content Placeholder 6">
            <a:extLst>
              <a:ext uri="{FF2B5EF4-FFF2-40B4-BE49-F238E27FC236}">
                <a16:creationId xmlns:a16="http://schemas.microsoft.com/office/drawing/2014/main" id="{6187949C-A251-C293-1458-A2ED09EE4E2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88088" y="1665333"/>
            <a:ext cx="2909914" cy="4351337"/>
          </a:xfrm>
        </p:spPr>
      </p:pic>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3"/>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969A61-0514-BC39-4A3E-AF031A089D20}"/>
              </a:ext>
            </a:extLst>
          </p:cNvPr>
          <p:cNvSpPr txBox="1"/>
          <p:nvPr/>
        </p:nvSpPr>
        <p:spPr>
          <a:xfrm>
            <a:off x="1899589" y="1467112"/>
            <a:ext cx="4114800" cy="452431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PIR sensor senses the motion of the intruder who enters the house.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senses only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1m distance.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sensor transmit the information to raspberry and the buzzer will be turn on if the intruder detects otherwise the buzzer is in off stage. </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senses by the temperature that comes from human body</a:t>
            </a:r>
            <a:r>
              <a:rPr lang="en-US" dirty="0"/>
              <a:t>.</a:t>
            </a:r>
          </a:p>
        </p:txBody>
      </p:sp>
    </p:spTree>
    <p:extLst>
      <p:ext uri="{BB962C8B-B14F-4D97-AF65-F5344CB8AC3E}">
        <p14:creationId xmlns:p14="http://schemas.microsoft.com/office/powerpoint/2010/main" val="7354956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320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6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4</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3432" y="399846"/>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6DD43AFE-1832-46E3-A3C6-0EED8F784C7F}"/>
              </a:ext>
            </a:extLst>
          </p:cNvPr>
          <p:cNvSpPr txBox="1"/>
          <p:nvPr/>
        </p:nvSpPr>
        <p:spPr>
          <a:xfrm>
            <a:off x="1126435" y="2703443"/>
            <a:ext cx="10283688"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build up a home automation system utilizing Raspberry pi Model  and node MCU. </a:t>
            </a: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create an interface for user using frontend tool.</a:t>
            </a: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implement intruder detection using motion detection.</a:t>
            </a: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To protect the home automation system from hackers by AES algorithm.</a:t>
            </a:r>
          </a:p>
        </p:txBody>
      </p:sp>
    </p:spTree>
    <p:extLst>
      <p:ext uri="{BB962C8B-B14F-4D97-AF65-F5344CB8AC3E}">
        <p14:creationId xmlns:p14="http://schemas.microsoft.com/office/powerpoint/2010/main" val="27184130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a:extLst>
              <a:ext uri="{FF2B5EF4-FFF2-40B4-BE49-F238E27FC236}">
                <a16:creationId xmlns:a16="http://schemas.microsoft.com/office/drawing/2014/main" id="{3D960F44-AC89-18C1-F8D7-3F2352EB4CDE}"/>
              </a:ext>
            </a:extLst>
          </p:cNvPr>
          <p:cNvSpPr/>
          <p:nvPr/>
        </p:nvSpPr>
        <p:spPr>
          <a:xfrm>
            <a:off x="11417708" y="7478070"/>
            <a:ext cx="655955" cy="1395095"/>
          </a:xfrm>
          <a:custGeom>
            <a:avLst/>
            <a:gdLst/>
            <a:ahLst/>
            <a:cxnLst/>
            <a:rect l="l" t="t" r="r" b="b"/>
            <a:pathLst>
              <a:path w="655954" h="1395095">
                <a:moveTo>
                  <a:pt x="0" y="1077895"/>
                </a:moveTo>
                <a:lnTo>
                  <a:pt x="12948" y="1042031"/>
                </a:lnTo>
                <a:lnTo>
                  <a:pt x="48001" y="1026843"/>
                </a:lnTo>
                <a:lnTo>
                  <a:pt x="57671" y="1027413"/>
                </a:lnTo>
                <a:lnTo>
                  <a:pt x="66979" y="1029732"/>
                </a:lnTo>
                <a:lnTo>
                  <a:pt x="75755" y="1033924"/>
                </a:lnTo>
                <a:lnTo>
                  <a:pt x="83827" y="1040107"/>
                </a:lnTo>
                <a:lnTo>
                  <a:pt x="282412" y="1227211"/>
                </a:lnTo>
                <a:lnTo>
                  <a:pt x="250482" y="50829"/>
                </a:lnTo>
                <a:lnTo>
                  <a:pt x="253885" y="31511"/>
                </a:lnTo>
                <a:lnTo>
                  <a:pt x="264144" y="15488"/>
                </a:lnTo>
                <a:lnTo>
                  <a:pt x="279671" y="4428"/>
                </a:lnTo>
                <a:lnTo>
                  <a:pt x="298879" y="0"/>
                </a:lnTo>
                <a:lnTo>
                  <a:pt x="318298" y="3380"/>
                </a:lnTo>
                <a:lnTo>
                  <a:pt x="334402" y="13581"/>
                </a:lnTo>
                <a:lnTo>
                  <a:pt x="345515" y="29024"/>
                </a:lnTo>
                <a:lnTo>
                  <a:pt x="349961" y="48129"/>
                </a:lnTo>
                <a:lnTo>
                  <a:pt x="381908" y="1225130"/>
                </a:lnTo>
                <a:lnTo>
                  <a:pt x="570051" y="1027529"/>
                </a:lnTo>
                <a:lnTo>
                  <a:pt x="586157" y="1016298"/>
                </a:lnTo>
                <a:lnTo>
                  <a:pt x="604789" y="1012195"/>
                </a:lnTo>
                <a:lnTo>
                  <a:pt x="623617" y="1015282"/>
                </a:lnTo>
                <a:lnTo>
                  <a:pt x="640308" y="1025622"/>
                </a:lnTo>
                <a:lnTo>
                  <a:pt x="651593" y="1041640"/>
                </a:lnTo>
                <a:lnTo>
                  <a:pt x="655712" y="1060174"/>
                </a:lnTo>
                <a:lnTo>
                  <a:pt x="652604" y="1078905"/>
                </a:lnTo>
                <a:lnTo>
                  <a:pt x="642205" y="1095512"/>
                </a:lnTo>
                <a:lnTo>
                  <a:pt x="371166" y="1379540"/>
                </a:lnTo>
                <a:lnTo>
                  <a:pt x="355060" y="1390771"/>
                </a:lnTo>
                <a:lnTo>
                  <a:pt x="336428" y="1394874"/>
                </a:lnTo>
                <a:lnTo>
                  <a:pt x="317600" y="1391787"/>
                </a:lnTo>
                <a:lnTo>
                  <a:pt x="300909" y="1381447"/>
                </a:lnTo>
                <a:lnTo>
                  <a:pt x="15483" y="1112523"/>
                </a:lnTo>
                <a:lnTo>
                  <a:pt x="4189" y="1096495"/>
                </a:lnTo>
                <a:lnTo>
                  <a:pt x="0" y="1077895"/>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14">
            <a:extLst>
              <a:ext uri="{FF2B5EF4-FFF2-40B4-BE49-F238E27FC236}">
                <a16:creationId xmlns:a16="http://schemas.microsoft.com/office/drawing/2014/main" id="{0B9A1DA0-1EE3-0BDE-6426-8FC119446E3A}"/>
              </a:ext>
            </a:extLst>
          </p:cNvPr>
          <p:cNvSpPr txBox="1"/>
          <p:nvPr/>
        </p:nvSpPr>
        <p:spPr>
          <a:xfrm>
            <a:off x="2430756" y="9781538"/>
            <a:ext cx="2432050" cy="63500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4000" spc="-285" dirty="0">
                <a:solidFill>
                  <a:srgbClr val="FFFFFF"/>
                </a:solidFill>
                <a:latin typeface="Verdana"/>
                <a:cs typeface="Verdana"/>
              </a:rPr>
              <a:t>13/9/2021</a:t>
            </a:r>
            <a:endParaRPr sz="4000">
              <a:latin typeface="Verdana"/>
              <a:cs typeface="Verdana"/>
            </a:endParaRPr>
          </a:p>
        </p:txBody>
      </p:sp>
      <p:sp>
        <p:nvSpPr>
          <p:cNvPr id="23" name="object 15">
            <a:extLst>
              <a:ext uri="{FF2B5EF4-FFF2-40B4-BE49-F238E27FC236}">
                <a16:creationId xmlns:a16="http://schemas.microsoft.com/office/drawing/2014/main" id="{0237FD02-7605-C110-F600-D0B87707C1A7}"/>
              </a:ext>
            </a:extLst>
          </p:cNvPr>
          <p:cNvSpPr txBox="1"/>
          <p:nvPr/>
        </p:nvSpPr>
        <p:spPr>
          <a:xfrm>
            <a:off x="8587104" y="7506552"/>
            <a:ext cx="5423535" cy="2910205"/>
          </a:xfrm>
          <a:prstGeom prst="rect">
            <a:avLst/>
          </a:prstGeom>
        </p:spPr>
        <p:txBody>
          <a:bodyPr vert="horz" wrap="square" lIns="0" tIns="36004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845">
              <a:lnSpc>
                <a:spcPct val="100000"/>
              </a:lnSpc>
              <a:spcBef>
                <a:spcPts val="2835"/>
              </a:spcBef>
            </a:pPr>
            <a:r>
              <a:rPr sz="4000" spc="-345" dirty="0">
                <a:solidFill>
                  <a:srgbClr val="FFFFFF"/>
                </a:solidFill>
                <a:latin typeface="Verdana"/>
                <a:cs typeface="Verdana"/>
              </a:rPr>
              <a:t>YES</a:t>
            </a:r>
            <a:endParaRPr sz="4000">
              <a:latin typeface="Verdana"/>
              <a:cs typeface="Verdana"/>
            </a:endParaRPr>
          </a:p>
          <a:p>
            <a:pPr marL="877569" algn="ctr">
              <a:lnSpc>
                <a:spcPct val="100000"/>
              </a:lnSpc>
              <a:spcBef>
                <a:spcPts val="3100"/>
              </a:spcBef>
            </a:pPr>
            <a:r>
              <a:rPr sz="4600" spc="-200" dirty="0">
                <a:solidFill>
                  <a:srgbClr val="FFFFFF"/>
                </a:solidFill>
                <a:latin typeface="Verdana"/>
                <a:cs typeface="Verdana"/>
              </a:rPr>
              <a:t>D</a:t>
            </a:r>
            <a:r>
              <a:rPr sz="4600" spc="-45" dirty="0">
                <a:solidFill>
                  <a:srgbClr val="FFFFFF"/>
                </a:solidFill>
                <a:latin typeface="Verdana"/>
                <a:cs typeface="Verdana"/>
              </a:rPr>
              <a:t>OO</a:t>
            </a:r>
            <a:r>
              <a:rPr sz="4600" spc="-355" dirty="0">
                <a:solidFill>
                  <a:srgbClr val="FFFFFF"/>
                </a:solidFill>
                <a:latin typeface="Verdana"/>
                <a:cs typeface="Verdana"/>
              </a:rPr>
              <a:t>R</a:t>
            </a:r>
            <a:r>
              <a:rPr sz="4600" spc="-425" dirty="0">
                <a:solidFill>
                  <a:srgbClr val="FFFFFF"/>
                </a:solidFill>
                <a:latin typeface="Verdana"/>
                <a:cs typeface="Verdana"/>
              </a:rPr>
              <a:t> </a:t>
            </a:r>
            <a:r>
              <a:rPr sz="4600" spc="-25" dirty="0">
                <a:solidFill>
                  <a:srgbClr val="FFFFFF"/>
                </a:solidFill>
                <a:latin typeface="Verdana"/>
                <a:cs typeface="Verdana"/>
              </a:rPr>
              <a:t>U</a:t>
            </a:r>
            <a:r>
              <a:rPr sz="4600" spc="20" dirty="0">
                <a:solidFill>
                  <a:srgbClr val="FFFFFF"/>
                </a:solidFill>
                <a:latin typeface="Verdana"/>
                <a:cs typeface="Verdana"/>
              </a:rPr>
              <a:t>N</a:t>
            </a:r>
            <a:r>
              <a:rPr sz="4600" spc="-180" dirty="0">
                <a:solidFill>
                  <a:srgbClr val="FFFFFF"/>
                </a:solidFill>
                <a:latin typeface="Verdana"/>
                <a:cs typeface="Verdana"/>
              </a:rPr>
              <a:t>L</a:t>
            </a:r>
            <a:r>
              <a:rPr sz="4600" spc="-45" dirty="0">
                <a:solidFill>
                  <a:srgbClr val="FFFFFF"/>
                </a:solidFill>
                <a:latin typeface="Verdana"/>
                <a:cs typeface="Verdana"/>
              </a:rPr>
              <a:t>O</a:t>
            </a:r>
            <a:r>
              <a:rPr sz="4600" spc="-315" dirty="0">
                <a:solidFill>
                  <a:srgbClr val="FFFFFF"/>
                </a:solidFill>
                <a:latin typeface="Verdana"/>
                <a:cs typeface="Verdana"/>
              </a:rPr>
              <a:t>C</a:t>
            </a:r>
            <a:r>
              <a:rPr sz="4600" spc="-370" dirty="0">
                <a:solidFill>
                  <a:srgbClr val="FFFFFF"/>
                </a:solidFill>
                <a:latin typeface="Verdana"/>
                <a:cs typeface="Verdana"/>
              </a:rPr>
              <a:t>K</a:t>
            </a:r>
            <a:r>
              <a:rPr sz="4600" spc="-620" dirty="0">
                <a:solidFill>
                  <a:srgbClr val="FFFFFF"/>
                </a:solidFill>
                <a:latin typeface="Verdana"/>
                <a:cs typeface="Verdana"/>
              </a:rPr>
              <a:t>S</a:t>
            </a:r>
            <a:endParaRPr sz="4600">
              <a:latin typeface="Verdana"/>
              <a:cs typeface="Verdana"/>
            </a:endParaRPr>
          </a:p>
          <a:p>
            <a:pPr marR="2187575" algn="ctr">
              <a:lnSpc>
                <a:spcPct val="100000"/>
              </a:lnSpc>
              <a:spcBef>
                <a:spcPts val="1755"/>
              </a:spcBef>
            </a:pPr>
            <a:r>
              <a:rPr sz="4000" spc="-240" dirty="0">
                <a:solidFill>
                  <a:srgbClr val="FFFFFF"/>
                </a:solidFill>
                <a:latin typeface="Verdana"/>
                <a:cs typeface="Verdana"/>
              </a:rPr>
              <a:t>F</a:t>
            </a:r>
            <a:r>
              <a:rPr sz="4000" spc="-570" dirty="0">
                <a:solidFill>
                  <a:srgbClr val="FFFFFF"/>
                </a:solidFill>
                <a:latin typeface="Verdana"/>
                <a:cs typeface="Verdana"/>
              </a:rPr>
              <a:t>I</a:t>
            </a:r>
            <a:r>
              <a:rPr sz="4000" spc="-315" dirty="0">
                <a:solidFill>
                  <a:srgbClr val="FFFFFF"/>
                </a:solidFill>
                <a:latin typeface="Verdana"/>
                <a:cs typeface="Verdana"/>
              </a:rPr>
              <a:t>R</a:t>
            </a:r>
            <a:r>
              <a:rPr sz="4000" spc="-545" dirty="0">
                <a:solidFill>
                  <a:srgbClr val="FFFFFF"/>
                </a:solidFill>
                <a:latin typeface="Verdana"/>
                <a:cs typeface="Verdana"/>
              </a:rPr>
              <a:t>S</a:t>
            </a:r>
            <a:r>
              <a:rPr sz="4000" spc="-254" dirty="0">
                <a:solidFill>
                  <a:srgbClr val="FFFFFF"/>
                </a:solidFill>
                <a:latin typeface="Verdana"/>
                <a:cs typeface="Verdana"/>
              </a:rPr>
              <a:t>T</a:t>
            </a:r>
            <a:r>
              <a:rPr sz="4000" spc="-370" dirty="0">
                <a:solidFill>
                  <a:srgbClr val="FFFFFF"/>
                </a:solidFill>
                <a:latin typeface="Verdana"/>
                <a:cs typeface="Verdana"/>
              </a:rPr>
              <a:t> </a:t>
            </a:r>
            <a:r>
              <a:rPr sz="4000" spc="-315" dirty="0">
                <a:solidFill>
                  <a:srgbClr val="FFFFFF"/>
                </a:solidFill>
                <a:latin typeface="Verdana"/>
                <a:cs typeface="Verdana"/>
              </a:rPr>
              <a:t>R</a:t>
            </a:r>
            <a:r>
              <a:rPr sz="4000" spc="-310" dirty="0">
                <a:solidFill>
                  <a:srgbClr val="FFFFFF"/>
                </a:solidFill>
                <a:latin typeface="Verdana"/>
                <a:cs typeface="Verdana"/>
              </a:rPr>
              <a:t>E</a:t>
            </a:r>
            <a:r>
              <a:rPr sz="4000" spc="-360" dirty="0">
                <a:solidFill>
                  <a:srgbClr val="FFFFFF"/>
                </a:solidFill>
                <a:latin typeface="Verdana"/>
                <a:cs typeface="Verdana"/>
              </a:rPr>
              <a:t>V</a:t>
            </a:r>
            <a:r>
              <a:rPr sz="4000" spc="-570" dirty="0">
                <a:solidFill>
                  <a:srgbClr val="FFFFFF"/>
                </a:solidFill>
                <a:latin typeface="Verdana"/>
                <a:cs typeface="Verdana"/>
              </a:rPr>
              <a:t>I</a:t>
            </a:r>
            <a:r>
              <a:rPr sz="4000" spc="-310" dirty="0">
                <a:solidFill>
                  <a:srgbClr val="FFFFFF"/>
                </a:solidFill>
                <a:latin typeface="Verdana"/>
                <a:cs typeface="Verdana"/>
              </a:rPr>
              <a:t>E</a:t>
            </a:r>
            <a:r>
              <a:rPr sz="4000" spc="-254" dirty="0">
                <a:solidFill>
                  <a:srgbClr val="FFFFFF"/>
                </a:solidFill>
                <a:latin typeface="Verdana"/>
                <a:cs typeface="Verdana"/>
              </a:rPr>
              <a:t>W</a:t>
            </a:r>
            <a:endParaRPr sz="4000">
              <a:latin typeface="Verdana"/>
              <a:cs typeface="Verdana"/>
            </a:endParaRPr>
          </a:p>
        </p:txBody>
      </p:sp>
      <p:sp>
        <p:nvSpPr>
          <p:cNvPr id="24" name="object 16">
            <a:extLst>
              <a:ext uri="{FF2B5EF4-FFF2-40B4-BE49-F238E27FC236}">
                <a16:creationId xmlns:a16="http://schemas.microsoft.com/office/drawing/2014/main" id="{A4FD63E3-9E6F-025B-01DC-9F2A46010D28}"/>
              </a:ext>
            </a:extLst>
          </p:cNvPr>
          <p:cNvSpPr txBox="1"/>
          <p:nvPr/>
        </p:nvSpPr>
        <p:spPr>
          <a:xfrm>
            <a:off x="16245218" y="9737801"/>
            <a:ext cx="307975" cy="618490"/>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sz="3900" spc="-120" dirty="0">
                <a:solidFill>
                  <a:srgbClr val="FFFFFF"/>
                </a:solidFill>
                <a:latin typeface="Courier New"/>
                <a:cs typeface="Courier New"/>
              </a:rPr>
              <a:t>8</a:t>
            </a:r>
            <a:endParaRPr sz="3900">
              <a:latin typeface="Courier New"/>
              <a:cs typeface="Courier New"/>
            </a:endParaRPr>
          </a:p>
        </p:txBody>
      </p:sp>
      <p:sp>
        <p:nvSpPr>
          <p:cNvPr id="3" name="TextBox 2">
            <a:extLst>
              <a:ext uri="{FF2B5EF4-FFF2-40B4-BE49-F238E27FC236}">
                <a16:creationId xmlns:a16="http://schemas.microsoft.com/office/drawing/2014/main" id="{4A469FE8-ADF9-AE49-B325-DFAFCB7AD12C}"/>
              </a:ext>
            </a:extLst>
          </p:cNvPr>
          <p:cNvSpPr txBox="1"/>
          <p:nvPr/>
        </p:nvSpPr>
        <p:spPr>
          <a:xfrm>
            <a:off x="2224532" y="836712"/>
            <a:ext cx="8479977"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FACE RECOGNITION</a:t>
            </a:r>
          </a:p>
        </p:txBody>
      </p:sp>
      <p:sp>
        <p:nvSpPr>
          <p:cNvPr id="4" name="Rectangle 3">
            <a:extLst>
              <a:ext uri="{FF2B5EF4-FFF2-40B4-BE49-F238E27FC236}">
                <a16:creationId xmlns:a16="http://schemas.microsoft.com/office/drawing/2014/main" id="{EBE49270-0B1A-A61F-F798-38F2E6DFA7CC}"/>
              </a:ext>
            </a:extLst>
          </p:cNvPr>
          <p:cNvSpPr/>
          <p:nvPr/>
        </p:nvSpPr>
        <p:spPr>
          <a:xfrm>
            <a:off x="551384" y="2204864"/>
            <a:ext cx="1584176"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DATA GATHERING</a:t>
            </a:r>
          </a:p>
          <a:p>
            <a:pPr algn="ctr"/>
            <a:endParaRPr lang="en-US" dirty="0"/>
          </a:p>
        </p:txBody>
      </p:sp>
      <p:sp>
        <p:nvSpPr>
          <p:cNvPr id="25" name="Rectangle 24">
            <a:extLst>
              <a:ext uri="{FF2B5EF4-FFF2-40B4-BE49-F238E27FC236}">
                <a16:creationId xmlns:a16="http://schemas.microsoft.com/office/drawing/2014/main" id="{08FE1ABB-40A6-A20D-DE60-5A3DE92E7682}"/>
              </a:ext>
            </a:extLst>
          </p:cNvPr>
          <p:cNvSpPr/>
          <p:nvPr/>
        </p:nvSpPr>
        <p:spPr>
          <a:xfrm>
            <a:off x="3287688" y="2204864"/>
            <a:ext cx="1944216"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TRAINING</a:t>
            </a:r>
          </a:p>
        </p:txBody>
      </p:sp>
      <p:sp>
        <p:nvSpPr>
          <p:cNvPr id="26" name="Rectangle 25">
            <a:extLst>
              <a:ext uri="{FF2B5EF4-FFF2-40B4-BE49-F238E27FC236}">
                <a16:creationId xmlns:a16="http://schemas.microsoft.com/office/drawing/2014/main" id="{2323FCBF-3439-E1DD-DE2B-1A4297350153}"/>
              </a:ext>
            </a:extLst>
          </p:cNvPr>
          <p:cNvSpPr/>
          <p:nvPr/>
        </p:nvSpPr>
        <p:spPr>
          <a:xfrm>
            <a:off x="6384032" y="2204864"/>
            <a:ext cx="1944216"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RECONGNITION</a:t>
            </a:r>
          </a:p>
          <a:p>
            <a:pPr algn="ctr"/>
            <a:endParaRPr lang="en-US" dirty="0"/>
          </a:p>
        </p:txBody>
      </p:sp>
      <p:sp>
        <p:nvSpPr>
          <p:cNvPr id="27" name="Rectangle 26">
            <a:extLst>
              <a:ext uri="{FF2B5EF4-FFF2-40B4-BE49-F238E27FC236}">
                <a16:creationId xmlns:a16="http://schemas.microsoft.com/office/drawing/2014/main" id="{E6729FB8-4787-1FFC-A7D6-AB24738B9725}"/>
              </a:ext>
            </a:extLst>
          </p:cNvPr>
          <p:cNvSpPr/>
          <p:nvPr/>
        </p:nvSpPr>
        <p:spPr>
          <a:xfrm>
            <a:off x="7875352" y="3443177"/>
            <a:ext cx="2664289" cy="10478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IF RASPBERRY PI RECONGNIZES THE FACE</a:t>
            </a:r>
          </a:p>
          <a:p>
            <a:pPr algn="ctr"/>
            <a:endParaRPr lang="en-US" dirty="0"/>
          </a:p>
        </p:txBody>
      </p:sp>
      <p:cxnSp>
        <p:nvCxnSpPr>
          <p:cNvPr id="29" name="Straight Arrow Connector 28">
            <a:extLst>
              <a:ext uri="{FF2B5EF4-FFF2-40B4-BE49-F238E27FC236}">
                <a16:creationId xmlns:a16="http://schemas.microsoft.com/office/drawing/2014/main" id="{D98ED854-0077-B6EF-DC89-4D77D33E4968}"/>
              </a:ext>
            </a:extLst>
          </p:cNvPr>
          <p:cNvCxnSpPr>
            <a:stCxn id="4" idx="3"/>
            <a:endCxn id="25" idx="1"/>
          </p:cNvCxnSpPr>
          <p:nvPr/>
        </p:nvCxnSpPr>
        <p:spPr>
          <a:xfrm>
            <a:off x="2135560" y="2600908"/>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866E941-40CF-8D3C-D059-2A83DDC09CE2}"/>
              </a:ext>
            </a:extLst>
          </p:cNvPr>
          <p:cNvCxnSpPr>
            <a:stCxn id="25" idx="3"/>
            <a:endCxn id="26" idx="1"/>
          </p:cNvCxnSpPr>
          <p:nvPr/>
        </p:nvCxnSpPr>
        <p:spPr>
          <a:xfrm>
            <a:off x="5231904" y="2600908"/>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01712-BEF8-1817-6FA2-8D67E2E67DE2}"/>
              </a:ext>
            </a:extLst>
          </p:cNvPr>
          <p:cNvCxnSpPr>
            <a:cxnSpLocks/>
            <a:stCxn id="26" idx="3"/>
          </p:cNvCxnSpPr>
          <p:nvPr/>
        </p:nvCxnSpPr>
        <p:spPr>
          <a:xfrm>
            <a:off x="8328248" y="2600908"/>
            <a:ext cx="8792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69ECADB-21B8-0D5B-CDBF-F5AF3459013C}"/>
              </a:ext>
            </a:extLst>
          </p:cNvPr>
          <p:cNvCxnSpPr>
            <a:cxnSpLocks/>
          </p:cNvCxnSpPr>
          <p:nvPr/>
        </p:nvCxnSpPr>
        <p:spPr>
          <a:xfrm>
            <a:off x="9207497" y="2600908"/>
            <a:ext cx="0" cy="813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C314D0-D949-F16B-D7B5-0072A8E9D62E}"/>
              </a:ext>
            </a:extLst>
          </p:cNvPr>
          <p:cNvCxnSpPr>
            <a:cxnSpLocks/>
            <a:stCxn id="27" idx="2"/>
          </p:cNvCxnSpPr>
          <p:nvPr/>
        </p:nvCxnSpPr>
        <p:spPr>
          <a:xfrm>
            <a:off x="9207497" y="4491076"/>
            <a:ext cx="0" cy="540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444296-5C38-5149-0E82-8D77A8461F45}"/>
              </a:ext>
            </a:extLst>
          </p:cNvPr>
          <p:cNvCxnSpPr>
            <a:cxnSpLocks/>
            <a:stCxn id="27" idx="1"/>
          </p:cNvCxnSpPr>
          <p:nvPr/>
        </p:nvCxnSpPr>
        <p:spPr>
          <a:xfrm flipH="1">
            <a:off x="6803550" y="3967127"/>
            <a:ext cx="1071802" cy="33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B4203C3-CA94-AFD5-4DB5-1D8290585406}"/>
              </a:ext>
            </a:extLst>
          </p:cNvPr>
          <p:cNvSpPr txBox="1"/>
          <p:nvPr/>
        </p:nvSpPr>
        <p:spPr>
          <a:xfrm>
            <a:off x="6960096" y="3565981"/>
            <a:ext cx="904987" cy="369332"/>
          </a:xfrm>
          <a:prstGeom prst="rect">
            <a:avLst/>
          </a:prstGeom>
          <a:noFill/>
        </p:spPr>
        <p:txBody>
          <a:bodyPr wrap="square" rtlCol="0">
            <a:spAutoFit/>
          </a:bodyPr>
          <a:lstStyle/>
          <a:p>
            <a:r>
              <a:rPr lang="en-US" dirty="0"/>
              <a:t>NO</a:t>
            </a:r>
          </a:p>
        </p:txBody>
      </p:sp>
      <p:sp>
        <p:nvSpPr>
          <p:cNvPr id="58" name="TextBox 57">
            <a:extLst>
              <a:ext uri="{FF2B5EF4-FFF2-40B4-BE49-F238E27FC236}">
                <a16:creationId xmlns:a16="http://schemas.microsoft.com/office/drawing/2014/main" id="{B53B2055-CA0E-A5A8-8069-41A63A8B8CB1}"/>
              </a:ext>
            </a:extLst>
          </p:cNvPr>
          <p:cNvSpPr txBox="1"/>
          <p:nvPr/>
        </p:nvSpPr>
        <p:spPr>
          <a:xfrm>
            <a:off x="9415044" y="4603394"/>
            <a:ext cx="807564" cy="369332"/>
          </a:xfrm>
          <a:prstGeom prst="rect">
            <a:avLst/>
          </a:prstGeom>
          <a:noFill/>
        </p:spPr>
        <p:txBody>
          <a:bodyPr wrap="square" rtlCol="0">
            <a:spAutoFit/>
          </a:bodyPr>
          <a:lstStyle/>
          <a:p>
            <a:r>
              <a:rPr lang="en-US" dirty="0"/>
              <a:t>YES</a:t>
            </a:r>
          </a:p>
        </p:txBody>
      </p:sp>
      <p:sp>
        <p:nvSpPr>
          <p:cNvPr id="60" name="Rectangle 59">
            <a:extLst>
              <a:ext uri="{FF2B5EF4-FFF2-40B4-BE49-F238E27FC236}">
                <a16:creationId xmlns:a16="http://schemas.microsoft.com/office/drawing/2014/main" id="{A970B413-5026-50A6-04B4-FD7F9F96ED40}"/>
              </a:ext>
            </a:extLst>
          </p:cNvPr>
          <p:cNvSpPr/>
          <p:nvPr/>
        </p:nvSpPr>
        <p:spPr>
          <a:xfrm>
            <a:off x="4656583" y="3414695"/>
            <a:ext cx="2151181" cy="126606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CAPTURE THE FACE AND SAVE IT IN A FOLDER</a:t>
            </a:r>
          </a:p>
          <a:p>
            <a:pPr algn="ctr"/>
            <a:endParaRPr lang="en-US" dirty="0"/>
          </a:p>
        </p:txBody>
      </p:sp>
      <p:sp>
        <p:nvSpPr>
          <p:cNvPr id="1024" name="Rectangle 1023">
            <a:extLst>
              <a:ext uri="{FF2B5EF4-FFF2-40B4-BE49-F238E27FC236}">
                <a16:creationId xmlns:a16="http://schemas.microsoft.com/office/drawing/2014/main" id="{C5DF456C-947F-94F2-A429-5DF5AED97DC9}"/>
              </a:ext>
            </a:extLst>
          </p:cNvPr>
          <p:cNvSpPr/>
          <p:nvPr/>
        </p:nvSpPr>
        <p:spPr>
          <a:xfrm>
            <a:off x="8328248" y="5031622"/>
            <a:ext cx="1728192" cy="443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DOOR UNLOCKS</a:t>
            </a:r>
          </a:p>
        </p:txBody>
      </p:sp>
      <p:sp>
        <p:nvSpPr>
          <p:cNvPr id="1030" name="Date Placeholder 1029">
            <a:extLst>
              <a:ext uri="{FF2B5EF4-FFF2-40B4-BE49-F238E27FC236}">
                <a16:creationId xmlns:a16="http://schemas.microsoft.com/office/drawing/2014/main" id="{3EB35890-F394-15BE-5B0A-48B8927DE4B9}"/>
              </a:ext>
            </a:extLst>
          </p:cNvPr>
          <p:cNvSpPr>
            <a:spLocks noGrp="1"/>
          </p:cNvSpPr>
          <p:nvPr>
            <p:ph type="dt" sz="half" idx="10"/>
          </p:nvPr>
        </p:nvSpPr>
        <p:spPr/>
        <p:txBody>
          <a:bodyPr/>
          <a:lstStyle/>
          <a:p>
            <a:r>
              <a:rPr lang="en-US"/>
              <a:t>15/06/2022</a:t>
            </a:r>
          </a:p>
        </p:txBody>
      </p:sp>
      <p:sp>
        <p:nvSpPr>
          <p:cNvPr id="1031" name="Footer Placeholder 1030">
            <a:extLst>
              <a:ext uri="{FF2B5EF4-FFF2-40B4-BE49-F238E27FC236}">
                <a16:creationId xmlns:a16="http://schemas.microsoft.com/office/drawing/2014/main" id="{81E80F4E-962C-D312-1580-19BB96781F66}"/>
              </a:ext>
            </a:extLst>
          </p:cNvPr>
          <p:cNvSpPr>
            <a:spLocks noGrp="1"/>
          </p:cNvSpPr>
          <p:nvPr>
            <p:ph type="ftr" sz="quarter" idx="11"/>
          </p:nvPr>
        </p:nvSpPr>
        <p:spPr/>
        <p:txBody>
          <a:bodyPr/>
          <a:lstStyle/>
          <a:p>
            <a:r>
              <a:rPr lang="en-US"/>
              <a:t>THIRD REVIEW</a:t>
            </a:r>
          </a:p>
        </p:txBody>
      </p:sp>
      <p:sp>
        <p:nvSpPr>
          <p:cNvPr id="1032" name="Slide Number Placeholder 1031">
            <a:extLst>
              <a:ext uri="{FF2B5EF4-FFF2-40B4-BE49-F238E27FC236}">
                <a16:creationId xmlns:a16="http://schemas.microsoft.com/office/drawing/2014/main" id="{1D5F527F-CEA4-F132-6E21-47EB4385AAF6}"/>
              </a:ext>
            </a:extLst>
          </p:cNvPr>
          <p:cNvSpPr>
            <a:spLocks noGrp="1"/>
          </p:cNvSpPr>
          <p:nvPr>
            <p:ph type="sldNum" sz="quarter" idx="12"/>
          </p:nvPr>
        </p:nvSpPr>
        <p:spPr/>
        <p:txBody>
          <a:bodyPr/>
          <a:lstStyle/>
          <a:p>
            <a:fld id="{16F19D6D-7C94-4984-827C-E083B62127D2}" type="slidenum">
              <a:rPr lang="en-US" smtClean="0"/>
              <a:t>40</a:t>
            </a:fld>
            <a:endParaRPr lang="en-US"/>
          </a:p>
        </p:txBody>
      </p:sp>
    </p:spTree>
    <p:extLst>
      <p:ext uri="{BB962C8B-B14F-4D97-AF65-F5344CB8AC3E}">
        <p14:creationId xmlns:p14="http://schemas.microsoft.com/office/powerpoint/2010/main" val="26573972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063024E-C56C-3A88-E6F6-63BFBCF4BBB2}"/>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1180468F-69FA-2DCB-5AE2-677867314DAD}"/>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2D15EE0E-B16B-27CB-8548-915B06F4FB54}"/>
              </a:ext>
            </a:extLst>
          </p:cNvPr>
          <p:cNvSpPr>
            <a:spLocks noGrp="1"/>
          </p:cNvSpPr>
          <p:nvPr>
            <p:ph type="sldNum" sz="quarter" idx="12"/>
          </p:nvPr>
        </p:nvSpPr>
        <p:spPr/>
        <p:txBody>
          <a:bodyPr/>
          <a:lstStyle/>
          <a:p>
            <a:fld id="{16F19D6D-7C94-4984-827C-E083B62127D2}" type="slidenum">
              <a:rPr lang="en-US" smtClean="0"/>
              <a:t>41</a:t>
            </a:fld>
            <a:endParaRPr lang="en-US"/>
          </a:p>
        </p:txBody>
      </p:sp>
      <p:sp>
        <p:nvSpPr>
          <p:cNvPr id="9" name="TextBox 8">
            <a:extLst>
              <a:ext uri="{FF2B5EF4-FFF2-40B4-BE49-F238E27FC236}">
                <a16:creationId xmlns:a16="http://schemas.microsoft.com/office/drawing/2014/main" id="{8D6F2212-3FCD-4652-3BC9-5A81A7186B8C}"/>
              </a:ext>
            </a:extLst>
          </p:cNvPr>
          <p:cNvSpPr txBox="1"/>
          <p:nvPr/>
        </p:nvSpPr>
        <p:spPr>
          <a:xfrm>
            <a:off x="838200" y="2391330"/>
            <a:ext cx="6547048"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Capture the image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 the image into grey scale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detect the face from the image using face detector</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Create a folder to store the data.</a:t>
            </a:r>
          </a:p>
          <a:p>
            <a:pPr marL="285750" indent="-285750">
              <a:buFont typeface="Arial" panose="020B0604020202020204" pitchFamily="34" charset="0"/>
              <a:buChar char="•"/>
            </a:pPr>
            <a:endParaRPr lang="en-US" sz="1800" dirty="0">
              <a:latin typeface="Verdana"/>
              <a:cs typeface="Verdana"/>
            </a:endParaRPr>
          </a:p>
        </p:txBody>
      </p:sp>
      <p:sp>
        <p:nvSpPr>
          <p:cNvPr id="10" name="TextBox 9">
            <a:extLst>
              <a:ext uri="{FF2B5EF4-FFF2-40B4-BE49-F238E27FC236}">
                <a16:creationId xmlns:a16="http://schemas.microsoft.com/office/drawing/2014/main" id="{9B6D193F-5E9C-38EC-8BCC-E1EA5BE5057C}"/>
              </a:ext>
            </a:extLst>
          </p:cNvPr>
          <p:cNvSpPr txBox="1"/>
          <p:nvPr/>
        </p:nvSpPr>
        <p:spPr>
          <a:xfrm>
            <a:off x="1559496" y="624359"/>
            <a:ext cx="864096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DATA GATHERING</a:t>
            </a:r>
          </a:p>
        </p:txBody>
      </p:sp>
      <p:pic>
        <p:nvPicPr>
          <p:cNvPr id="11" name="Picture 10">
            <a:extLst>
              <a:ext uri="{FF2B5EF4-FFF2-40B4-BE49-F238E27FC236}">
                <a16:creationId xmlns:a16="http://schemas.microsoft.com/office/drawing/2014/main" id="{E8AB405C-0251-F5FE-F74C-2351471D40A6}"/>
              </a:ext>
            </a:extLst>
          </p:cNvPr>
          <p:cNvPicPr>
            <a:picLocks noChangeAspect="1"/>
          </p:cNvPicPr>
          <p:nvPr/>
        </p:nvPicPr>
        <p:blipFill>
          <a:blip r:embed="rId2"/>
          <a:stretch>
            <a:fillRect/>
          </a:stretch>
        </p:blipFill>
        <p:spPr>
          <a:xfrm>
            <a:off x="8024232" y="2391330"/>
            <a:ext cx="3329568" cy="1901766"/>
          </a:xfrm>
          <a:prstGeom prst="rect">
            <a:avLst/>
          </a:prstGeom>
        </p:spPr>
      </p:pic>
      <p:pic>
        <p:nvPicPr>
          <p:cNvPr id="12" name="Picture 11">
            <a:extLst>
              <a:ext uri="{FF2B5EF4-FFF2-40B4-BE49-F238E27FC236}">
                <a16:creationId xmlns:a16="http://schemas.microsoft.com/office/drawing/2014/main" id="{561A9A80-42F7-2200-C7CD-FBD1D232B4EE}"/>
              </a:ext>
            </a:extLst>
          </p:cNvPr>
          <p:cNvPicPr>
            <a:picLocks noChangeAspect="1"/>
          </p:cNvPicPr>
          <p:nvPr/>
        </p:nvPicPr>
        <p:blipFill>
          <a:blip r:embed="rId3"/>
          <a:stretch>
            <a:fillRect/>
          </a:stretch>
        </p:blipFill>
        <p:spPr>
          <a:xfrm>
            <a:off x="335360" y="547584"/>
            <a:ext cx="1656522" cy="1446213"/>
          </a:xfrm>
          <a:prstGeom prst="rect">
            <a:avLst/>
          </a:prstGeom>
        </p:spPr>
      </p:pic>
      <p:pic>
        <p:nvPicPr>
          <p:cNvPr id="13" name="Picture 2" descr="Anna University MIT campus, chrompet. - Home | Facebook">
            <a:extLst>
              <a:ext uri="{FF2B5EF4-FFF2-40B4-BE49-F238E27FC236}">
                <a16:creationId xmlns:a16="http://schemas.microsoft.com/office/drawing/2014/main" id="{07EB800C-0E77-600E-D073-44DC74519F4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3351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94F43A6-9083-36A0-7774-DD8DB2B000B5}"/>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AD0409A7-5FCC-A4DF-9F24-A93CAE99A022}"/>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3FD9871E-5DB8-70E6-4BD0-E4DC75757439}"/>
              </a:ext>
            </a:extLst>
          </p:cNvPr>
          <p:cNvSpPr>
            <a:spLocks noGrp="1"/>
          </p:cNvSpPr>
          <p:nvPr>
            <p:ph type="sldNum" sz="quarter" idx="12"/>
          </p:nvPr>
        </p:nvSpPr>
        <p:spPr/>
        <p:txBody>
          <a:bodyPr/>
          <a:lstStyle/>
          <a:p>
            <a:fld id="{16F19D6D-7C94-4984-827C-E083B62127D2}" type="slidenum">
              <a:rPr lang="en-US" smtClean="0"/>
              <a:t>42</a:t>
            </a:fld>
            <a:endParaRPr lang="en-US"/>
          </a:p>
        </p:txBody>
      </p:sp>
      <p:sp>
        <p:nvSpPr>
          <p:cNvPr id="12" name="object 4">
            <a:extLst>
              <a:ext uri="{FF2B5EF4-FFF2-40B4-BE49-F238E27FC236}">
                <a16:creationId xmlns:a16="http://schemas.microsoft.com/office/drawing/2014/main" id="{115843C6-E41E-0E83-A6CB-A588EAA20744}"/>
              </a:ext>
            </a:extLst>
          </p:cNvPr>
          <p:cNvSpPr txBox="1">
            <a:spLocks noGrp="1"/>
          </p:cNvSpPr>
          <p:nvPr/>
        </p:nvSpPr>
        <p:spPr>
          <a:xfrm>
            <a:off x="400050" y="714741"/>
            <a:ext cx="11391900" cy="628377"/>
          </a:xfrm>
          <a:prstGeom prst="rect">
            <a:avLst/>
          </a:prstGeom>
        </p:spPr>
        <p:txBody>
          <a:bodyPr vert="horz" wrap="square" lIns="0" tIns="12700" rIns="0" bIns="0" rtlCol="0">
            <a:spAutoFit/>
          </a:bodyPr>
          <a:lstStyle>
            <a:lvl1pPr>
              <a:defRPr sz="6400" b="0" i="0">
                <a:solidFill>
                  <a:schemeClr val="tx1"/>
                </a:solidFill>
                <a:latin typeface="Verdana"/>
                <a:ea typeface="+mj-ea"/>
                <a:cs typeface="Verdana"/>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kumimoji="0" sz="4000" b="1" i="0" u="none" strike="noStrike" kern="0" cap="none" spc="-130" normalizeH="0" baseline="0" noProof="0" dirty="0">
                <a:ln>
                  <a:noFill/>
                </a:ln>
                <a:effectLst/>
                <a:uLnTx/>
                <a:uFillTx/>
                <a:latin typeface="Times New Roman" panose="02020603050405020304" pitchFamily="18" charset="0"/>
                <a:cs typeface="Times New Roman" panose="02020603050405020304" pitchFamily="18" charset="0"/>
              </a:rPr>
              <a:t>TRAINING</a:t>
            </a:r>
            <a:r>
              <a:rPr kumimoji="0" sz="4000" b="1" i="0" u="none" strike="noStrike" kern="0" cap="none" spc="-370" normalizeH="0" baseline="0" noProof="0" dirty="0">
                <a:ln>
                  <a:noFill/>
                </a:ln>
                <a:effectLst/>
                <a:uLnTx/>
                <a:uFillTx/>
                <a:latin typeface="Times New Roman" panose="02020603050405020304" pitchFamily="18" charset="0"/>
                <a:cs typeface="Times New Roman" panose="02020603050405020304" pitchFamily="18" charset="0"/>
              </a:rPr>
              <a:t> </a:t>
            </a:r>
            <a:r>
              <a:rPr kumimoji="0" sz="4000" b="1" i="0" u="none" strike="noStrike" kern="0" cap="none" spc="-125" normalizeH="0" baseline="0" noProof="0" dirty="0">
                <a:ln>
                  <a:noFill/>
                </a:ln>
                <a:effectLst/>
                <a:uLnTx/>
                <a:uFillTx/>
                <a:latin typeface="Times New Roman" panose="02020603050405020304" pitchFamily="18" charset="0"/>
                <a:cs typeface="Times New Roman" panose="02020603050405020304" pitchFamily="18" charset="0"/>
              </a:rPr>
              <a:t>THE</a:t>
            </a:r>
            <a:r>
              <a:rPr kumimoji="0" sz="4000" b="1" i="0" u="none" strike="noStrike" kern="0" cap="none" spc="-365" normalizeH="0" baseline="0" noProof="0" dirty="0">
                <a:ln>
                  <a:noFill/>
                </a:ln>
                <a:effectLst/>
                <a:uLnTx/>
                <a:uFillTx/>
                <a:latin typeface="Times New Roman" panose="02020603050405020304" pitchFamily="18" charset="0"/>
                <a:cs typeface="Times New Roman" panose="02020603050405020304" pitchFamily="18" charset="0"/>
              </a:rPr>
              <a:t> </a:t>
            </a:r>
            <a:r>
              <a:rPr kumimoji="0" sz="4000" b="1" i="0" u="none" strike="noStrike" kern="0" cap="none" spc="-185" normalizeH="0" baseline="0" noProof="0" dirty="0">
                <a:ln>
                  <a:noFill/>
                </a:ln>
                <a:effectLst/>
                <a:uLnTx/>
                <a:uFillTx/>
                <a:latin typeface="Times New Roman" panose="02020603050405020304" pitchFamily="18" charset="0"/>
                <a:cs typeface="Times New Roman" panose="02020603050405020304" pitchFamily="18" charset="0"/>
              </a:rPr>
              <a:t>RECOGNIZER</a:t>
            </a:r>
          </a:p>
        </p:txBody>
      </p:sp>
      <p:sp>
        <p:nvSpPr>
          <p:cNvPr id="13" name="object 8">
            <a:extLst>
              <a:ext uri="{FF2B5EF4-FFF2-40B4-BE49-F238E27FC236}">
                <a16:creationId xmlns:a16="http://schemas.microsoft.com/office/drawing/2014/main" id="{23360D7F-52D8-F235-65D1-66A09A10CB99}"/>
              </a:ext>
            </a:extLst>
          </p:cNvPr>
          <p:cNvSpPr txBox="1"/>
          <p:nvPr/>
        </p:nvSpPr>
        <p:spPr>
          <a:xfrm>
            <a:off x="667657" y="1860801"/>
            <a:ext cx="11168558" cy="2161617"/>
          </a:xfrm>
          <a:prstGeom prst="rect">
            <a:avLst/>
          </a:prstGeom>
        </p:spPr>
        <p:txBody>
          <a:bodyPr vert="horz" wrap="square" lIns="0" tIns="349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8450" marR="5080" indent="-285750">
              <a:lnSpc>
                <a:spcPts val="4280"/>
              </a:lnSpc>
              <a:spcBef>
                <a:spcPts val="275"/>
              </a:spcBef>
              <a:buFont typeface="Arial" panose="020B0604020202020204" pitchFamily="34" charset="0"/>
              <a:buChar char="•"/>
            </a:pPr>
            <a:r>
              <a:rPr sz="2400" spc="-40" dirty="0">
                <a:latin typeface="Times New Roman" panose="02020603050405020304" pitchFamily="18" charset="0"/>
                <a:cs typeface="Times New Roman" panose="02020603050405020304" pitchFamily="18" charset="0"/>
              </a:rPr>
              <a:t>After</a:t>
            </a:r>
            <a:r>
              <a:rPr sz="2400" spc="-190" dirty="0">
                <a:latin typeface="Times New Roman" panose="02020603050405020304" pitchFamily="18" charset="0"/>
                <a:cs typeface="Times New Roman" panose="02020603050405020304" pitchFamily="18" charset="0"/>
              </a:rPr>
              <a:t> </a:t>
            </a:r>
            <a:r>
              <a:rPr sz="2400" spc="65" dirty="0">
                <a:latin typeface="Times New Roman" panose="02020603050405020304" pitchFamily="18" charset="0"/>
                <a:cs typeface="Times New Roman" panose="02020603050405020304" pitchFamily="18" charset="0"/>
              </a:rPr>
              <a:t>gathering</a:t>
            </a:r>
            <a:r>
              <a:rPr sz="2400" spc="-19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190" dirty="0">
                <a:latin typeface="Times New Roman" panose="02020603050405020304" pitchFamily="18" charset="0"/>
                <a:cs typeface="Times New Roman" panose="02020603050405020304" pitchFamily="18" charset="0"/>
              </a:rPr>
              <a:t> </a:t>
            </a:r>
            <a:r>
              <a:rPr sz="2400" spc="140" dirty="0">
                <a:latin typeface="Times New Roman" panose="02020603050405020304" pitchFamily="18" charset="0"/>
                <a:cs typeface="Times New Roman" panose="02020603050405020304" pitchFamily="18" charset="0"/>
              </a:rPr>
              <a:t>face</a:t>
            </a:r>
            <a:r>
              <a:rPr sz="2400" spc="-185" dirty="0">
                <a:latin typeface="Times New Roman" panose="02020603050405020304" pitchFamily="18" charset="0"/>
                <a:cs typeface="Times New Roman" panose="02020603050405020304" pitchFamily="18" charset="0"/>
              </a:rPr>
              <a:t> </a:t>
            </a:r>
            <a:r>
              <a:rPr sz="2400" spc="120" dirty="0">
                <a:latin typeface="Times New Roman" panose="02020603050405020304" pitchFamily="18" charset="0"/>
                <a:cs typeface="Times New Roman" panose="02020603050405020304" pitchFamily="18" charset="0"/>
              </a:rPr>
              <a:t>samples</a:t>
            </a:r>
            <a:r>
              <a:rPr sz="2400" spc="-19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train</a:t>
            </a:r>
            <a:r>
              <a:rPr sz="2400" spc="-19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19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recognizer</a:t>
            </a:r>
            <a:r>
              <a:rPr sz="2400" spc="-190" dirty="0">
                <a:latin typeface="Times New Roman" panose="02020603050405020304" pitchFamily="18" charset="0"/>
                <a:cs typeface="Times New Roman" panose="02020603050405020304" pitchFamily="18" charset="0"/>
              </a:rPr>
              <a:t> </a:t>
            </a:r>
            <a:r>
              <a:rPr sz="2400" spc="-40" dirty="0">
                <a:latin typeface="Times New Roman" panose="02020603050405020304" pitchFamily="18" charset="0"/>
                <a:cs typeface="Times New Roman" panose="02020603050405020304" pitchFamily="18" charset="0"/>
              </a:rPr>
              <a:t>for </a:t>
            </a:r>
            <a:r>
              <a:rPr sz="2400" spc="-1250"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these </a:t>
            </a:r>
            <a:r>
              <a:rPr sz="2400" spc="120" dirty="0">
                <a:latin typeface="Times New Roman" panose="02020603050405020304" pitchFamily="18" charset="0"/>
                <a:cs typeface="Times New Roman" panose="02020603050405020304" pitchFamily="18" charset="0"/>
              </a:rPr>
              <a:t>samples </a:t>
            </a:r>
            <a:r>
              <a:rPr sz="2400" spc="75" dirty="0">
                <a:latin typeface="Times New Roman" panose="02020603050405020304" pitchFamily="18" charset="0"/>
                <a:cs typeface="Times New Roman" panose="02020603050405020304" pitchFamily="18" charset="0"/>
              </a:rPr>
              <a:t>so </a:t>
            </a:r>
            <a:r>
              <a:rPr sz="2400" spc="40" dirty="0">
                <a:latin typeface="Times New Roman" panose="02020603050405020304" pitchFamily="18" charset="0"/>
                <a:cs typeface="Times New Roman" panose="02020603050405020304" pitchFamily="18" charset="0"/>
              </a:rPr>
              <a:t>that </a:t>
            </a:r>
            <a:r>
              <a:rPr sz="2400" spc="-60" dirty="0">
                <a:latin typeface="Times New Roman" panose="02020603050405020304" pitchFamily="18" charset="0"/>
                <a:cs typeface="Times New Roman" panose="02020603050405020304" pitchFamily="18" charset="0"/>
              </a:rPr>
              <a:t>it </a:t>
            </a:r>
            <a:r>
              <a:rPr sz="2400" spc="204" dirty="0">
                <a:latin typeface="Times New Roman" panose="02020603050405020304" pitchFamily="18" charset="0"/>
                <a:cs typeface="Times New Roman" panose="02020603050405020304" pitchFamily="18" charset="0"/>
              </a:rPr>
              <a:t>can </a:t>
            </a:r>
            <a:r>
              <a:rPr sz="2400" spc="65" dirty="0">
                <a:latin typeface="Times New Roman" panose="02020603050405020304" pitchFamily="18" charset="0"/>
                <a:cs typeface="Times New Roman" panose="02020603050405020304" pitchFamily="18" charset="0"/>
              </a:rPr>
              <a:t>predict </a:t>
            </a:r>
            <a:r>
              <a:rPr sz="2400" spc="15" dirty="0">
                <a:latin typeface="Times New Roman" panose="02020603050405020304" pitchFamily="18" charset="0"/>
                <a:cs typeface="Times New Roman" panose="02020603050405020304" pitchFamily="18" charset="0"/>
              </a:rPr>
              <a:t>the </a:t>
            </a:r>
            <a:r>
              <a:rPr sz="2400" spc="120" dirty="0">
                <a:latin typeface="Times New Roman" panose="02020603050405020304" pitchFamily="18" charset="0"/>
                <a:cs typeface="Times New Roman" panose="02020603050405020304" pitchFamily="18" charset="0"/>
              </a:rPr>
              <a:t>faces </a:t>
            </a:r>
            <a:r>
              <a:rPr sz="2400" spc="125" dirty="0">
                <a:latin typeface="Times New Roman" panose="02020603050405020304" pitchFamily="18" charset="0"/>
                <a:cs typeface="Times New Roman" panose="02020603050405020304" pitchFamily="18" charset="0"/>
              </a:rPr>
              <a:t> </a:t>
            </a:r>
            <a:r>
              <a:rPr sz="2400" spc="95" dirty="0">
                <a:latin typeface="Times New Roman" panose="02020603050405020304" pitchFamily="18" charset="0"/>
                <a:cs typeface="Times New Roman" panose="02020603050405020304" pitchFamily="18" charset="0"/>
              </a:rPr>
              <a:t>accurately</a:t>
            </a:r>
            <a:endParaRPr sz="2400" dirty="0">
              <a:latin typeface="Times New Roman" panose="02020603050405020304" pitchFamily="18" charset="0"/>
              <a:cs typeface="Times New Roman" panose="02020603050405020304" pitchFamily="18" charset="0"/>
            </a:endParaRPr>
          </a:p>
          <a:p>
            <a:pPr marL="298450" indent="-285750">
              <a:lnSpc>
                <a:spcPts val="4105"/>
              </a:lnSpc>
              <a:buFont typeface="Arial" panose="020B0604020202020204" pitchFamily="34" charset="0"/>
              <a:buChar char="•"/>
            </a:pPr>
            <a:r>
              <a:rPr sz="2400" spc="75" dirty="0">
                <a:latin typeface="Times New Roman" panose="02020603050405020304" pitchFamily="18" charset="0"/>
                <a:cs typeface="Times New Roman" panose="02020603050405020304" pitchFamily="18" charset="0"/>
              </a:rPr>
              <a:t>Create</a:t>
            </a:r>
            <a:r>
              <a:rPr sz="2400" spc="-190" dirty="0">
                <a:latin typeface="Times New Roman" panose="02020603050405020304" pitchFamily="18" charset="0"/>
                <a:cs typeface="Times New Roman" panose="02020603050405020304" pitchFamily="18" charset="0"/>
              </a:rPr>
              <a:t> </a:t>
            </a:r>
            <a:r>
              <a:rPr sz="2400" spc="-204" dirty="0">
                <a:latin typeface="Times New Roman" panose="02020603050405020304" pitchFamily="18" charset="0"/>
                <a:cs typeface="Times New Roman" panose="02020603050405020304" pitchFamily="18" charset="0"/>
              </a:rPr>
              <a:t>LBPH</a:t>
            </a:r>
            <a:r>
              <a:rPr lang="en-US" sz="2400" spc="-204" dirty="0">
                <a:latin typeface="Times New Roman" panose="02020603050405020304" pitchFamily="18" charset="0"/>
                <a:cs typeface="Times New Roman" panose="02020603050405020304" pitchFamily="18" charset="0"/>
              </a:rPr>
              <a:t> </a:t>
            </a:r>
            <a:r>
              <a:rPr sz="2400" spc="-185" dirty="0">
                <a:latin typeface="Times New Roman" panose="02020603050405020304" pitchFamily="18" charset="0"/>
                <a:cs typeface="Times New Roman" panose="02020603050405020304" pitchFamily="18" charset="0"/>
              </a:rPr>
              <a:t> </a:t>
            </a:r>
            <a:r>
              <a:rPr sz="2400" spc="-70" dirty="0">
                <a:latin typeface="Times New Roman" panose="02020603050405020304" pitchFamily="18" charset="0"/>
                <a:cs typeface="Times New Roman" panose="02020603050405020304" pitchFamily="18" charset="0"/>
              </a:rPr>
              <a:t>[LOCAL</a:t>
            </a:r>
            <a:r>
              <a:rPr lang="en-US" sz="2400" spc="-70" dirty="0">
                <a:latin typeface="Times New Roman" panose="02020603050405020304" pitchFamily="18" charset="0"/>
                <a:cs typeface="Times New Roman" panose="02020603050405020304" pitchFamily="18" charset="0"/>
              </a:rPr>
              <a:t> </a:t>
            </a:r>
            <a:r>
              <a:rPr sz="2400" spc="-185" dirty="0">
                <a:latin typeface="Times New Roman" panose="02020603050405020304" pitchFamily="18" charset="0"/>
                <a:cs typeface="Times New Roman" panose="02020603050405020304" pitchFamily="18" charset="0"/>
              </a:rPr>
              <a:t> </a:t>
            </a:r>
            <a:r>
              <a:rPr sz="2400" spc="-180" dirty="0">
                <a:latin typeface="Times New Roman" panose="02020603050405020304" pitchFamily="18" charset="0"/>
                <a:cs typeface="Times New Roman" panose="02020603050405020304" pitchFamily="18" charset="0"/>
              </a:rPr>
              <a:t>BINARY</a:t>
            </a:r>
            <a:r>
              <a:rPr lang="en-US" sz="2400" spc="-180" dirty="0">
                <a:latin typeface="Times New Roman" panose="02020603050405020304" pitchFamily="18" charset="0"/>
                <a:cs typeface="Times New Roman" panose="02020603050405020304" pitchFamily="18" charset="0"/>
              </a:rPr>
              <a:t> </a:t>
            </a:r>
            <a:r>
              <a:rPr sz="2400" spc="-185" dirty="0">
                <a:latin typeface="Times New Roman" panose="02020603050405020304" pitchFamily="18" charset="0"/>
                <a:cs typeface="Times New Roman" panose="02020603050405020304" pitchFamily="18" charset="0"/>
              </a:rPr>
              <a:t> </a:t>
            </a:r>
            <a:r>
              <a:rPr sz="2400" spc="-155" dirty="0">
                <a:latin typeface="Times New Roman" panose="02020603050405020304" pitchFamily="18" charset="0"/>
                <a:cs typeface="Times New Roman" panose="02020603050405020304" pitchFamily="18" charset="0"/>
              </a:rPr>
              <a:t>PATTERN</a:t>
            </a:r>
            <a:r>
              <a:rPr sz="2400" spc="-185" dirty="0">
                <a:latin typeface="Times New Roman" panose="02020603050405020304" pitchFamily="18" charset="0"/>
                <a:cs typeface="Times New Roman" panose="02020603050405020304" pitchFamily="18" charset="0"/>
              </a:rPr>
              <a:t> </a:t>
            </a:r>
            <a:r>
              <a:rPr lang="en-US" sz="2400" spc="-185" dirty="0">
                <a:latin typeface="Times New Roman" panose="02020603050405020304" pitchFamily="18" charset="0"/>
                <a:cs typeface="Times New Roman" panose="02020603050405020304" pitchFamily="18" charset="0"/>
              </a:rPr>
              <a:t> </a:t>
            </a:r>
            <a:r>
              <a:rPr sz="2400" spc="-120" dirty="0">
                <a:latin typeface="Times New Roman" panose="02020603050405020304" pitchFamily="18" charset="0"/>
                <a:cs typeface="Times New Roman" panose="02020603050405020304" pitchFamily="18" charset="0"/>
              </a:rPr>
              <a:t>HISTOGRAM]</a:t>
            </a:r>
            <a:r>
              <a:rPr lang="en-US" sz="2400" spc="-120" dirty="0">
                <a:latin typeface="Times New Roman" panose="02020603050405020304" pitchFamily="18" charset="0"/>
                <a:cs typeface="Times New Roman" panose="02020603050405020304" pitchFamily="18" charset="0"/>
              </a:rPr>
              <a:t> </a:t>
            </a:r>
            <a:r>
              <a:rPr sz="2400" spc="-190" dirty="0">
                <a:latin typeface="Times New Roman" panose="02020603050405020304" pitchFamily="18" charset="0"/>
                <a:cs typeface="Times New Roman" panose="02020603050405020304" pitchFamily="18" charset="0"/>
              </a:rPr>
              <a:t> </a:t>
            </a:r>
            <a:r>
              <a:rPr sz="2400" spc="140" dirty="0">
                <a:latin typeface="Times New Roman" panose="02020603050405020304" pitchFamily="18" charset="0"/>
                <a:cs typeface="Times New Roman" panose="02020603050405020304" pitchFamily="18" charset="0"/>
              </a:rPr>
              <a:t>fac</a:t>
            </a:r>
            <a:r>
              <a:rPr lang="en-US" sz="2400" spc="140" dirty="0">
                <a:latin typeface="Times New Roman" panose="02020603050405020304" pitchFamily="18" charset="0"/>
                <a:cs typeface="Times New Roman" panose="02020603050405020304" pitchFamily="18" charset="0"/>
              </a:rPr>
              <a:t>e </a:t>
            </a:r>
            <a:r>
              <a:rPr sz="2400" spc="25" dirty="0">
                <a:latin typeface="Times New Roman" panose="02020603050405020304" pitchFamily="18" charset="0"/>
                <a:cs typeface="Times New Roman" panose="02020603050405020304" pitchFamily="18" charset="0"/>
              </a:rPr>
              <a:t>recognizer</a:t>
            </a:r>
            <a:endParaRPr sz="2400" dirty="0">
              <a:latin typeface="Times New Roman" panose="02020603050405020304" pitchFamily="18" charset="0"/>
              <a:cs typeface="Times New Roman" panose="02020603050405020304" pitchFamily="18" charset="0"/>
            </a:endParaRPr>
          </a:p>
          <a:p>
            <a:pPr marL="298450" indent="-285750">
              <a:lnSpc>
                <a:spcPts val="4295"/>
              </a:lnSpc>
              <a:buFont typeface="Arial" panose="020B0604020202020204" pitchFamily="34" charset="0"/>
              <a:buChar char="•"/>
            </a:pPr>
            <a:r>
              <a:rPr sz="2400" spc="265" dirty="0">
                <a:latin typeface="Times New Roman" panose="02020603050405020304" pitchFamily="18" charset="0"/>
                <a:cs typeface="Times New Roman" panose="02020603050405020304" pitchFamily="18" charset="0"/>
              </a:rPr>
              <a:t>C</a:t>
            </a:r>
            <a:r>
              <a:rPr sz="2400" spc="110" dirty="0">
                <a:latin typeface="Times New Roman" panose="02020603050405020304" pitchFamily="18" charset="0"/>
                <a:cs typeface="Times New Roman" panose="02020603050405020304" pitchFamily="18" charset="0"/>
              </a:rPr>
              <a:t>o</a:t>
            </a:r>
            <a:r>
              <a:rPr sz="2400" spc="55" dirty="0">
                <a:latin typeface="Times New Roman" panose="02020603050405020304" pitchFamily="18" charset="0"/>
                <a:cs typeface="Times New Roman" panose="02020603050405020304" pitchFamily="18" charset="0"/>
              </a:rPr>
              <a:t>n</a:t>
            </a:r>
            <a:r>
              <a:rPr sz="2400" spc="-60" dirty="0">
                <a:latin typeface="Times New Roman" panose="02020603050405020304" pitchFamily="18" charset="0"/>
                <a:cs typeface="Times New Roman" panose="02020603050405020304" pitchFamily="18" charset="0"/>
              </a:rPr>
              <a:t>v</a:t>
            </a:r>
            <a:r>
              <a:rPr sz="2400" spc="75" dirty="0">
                <a:latin typeface="Times New Roman" panose="02020603050405020304" pitchFamily="18" charset="0"/>
                <a:cs typeface="Times New Roman" panose="02020603050405020304" pitchFamily="18" charset="0"/>
              </a:rPr>
              <a:t>e</a:t>
            </a:r>
            <a:r>
              <a:rPr sz="2400" spc="-155" dirty="0">
                <a:latin typeface="Times New Roman" panose="02020603050405020304" pitchFamily="18" charset="0"/>
                <a:cs typeface="Times New Roman" panose="02020603050405020304" pitchFamily="18" charset="0"/>
              </a:rPr>
              <a:t>r</a:t>
            </a:r>
            <a:r>
              <a:rPr sz="2400" spc="-80" dirty="0">
                <a:latin typeface="Times New Roman" panose="02020603050405020304" pitchFamily="18" charset="0"/>
                <a:cs typeface="Times New Roman" panose="02020603050405020304" pitchFamily="18" charset="0"/>
              </a:rPr>
              <a:t>t</a:t>
            </a:r>
            <a:r>
              <a:rPr sz="2400" spc="-19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P</a:t>
            </a:r>
            <a:r>
              <a:rPr sz="2400" spc="-565" dirty="0">
                <a:latin typeface="Times New Roman" panose="02020603050405020304" pitchFamily="18" charset="0"/>
                <a:cs typeface="Times New Roman" panose="02020603050405020304" pitchFamily="18" charset="0"/>
              </a:rPr>
              <a:t>I</a:t>
            </a:r>
            <a:r>
              <a:rPr lang="en-US" sz="2400" spc="-409" dirty="0">
                <a:latin typeface="Times New Roman" panose="02020603050405020304" pitchFamily="18" charset="0"/>
                <a:cs typeface="Times New Roman" panose="02020603050405020304" pitchFamily="18" charset="0"/>
              </a:rPr>
              <a:t>IL  </a:t>
            </a:r>
            <a:r>
              <a:rPr sz="2400" spc="-40" dirty="0">
                <a:latin typeface="Times New Roman" panose="02020603050405020304" pitchFamily="18" charset="0"/>
                <a:cs typeface="Times New Roman" panose="02020603050405020304" pitchFamily="18" charset="0"/>
              </a:rPr>
              <a:t>i</a:t>
            </a:r>
            <a:r>
              <a:rPr sz="2400" spc="235" dirty="0">
                <a:latin typeface="Times New Roman" panose="02020603050405020304" pitchFamily="18" charset="0"/>
                <a:cs typeface="Times New Roman" panose="02020603050405020304" pitchFamily="18" charset="0"/>
              </a:rPr>
              <a:t>m</a:t>
            </a:r>
            <a:r>
              <a:rPr sz="2400" spc="275" dirty="0">
                <a:latin typeface="Times New Roman" panose="02020603050405020304" pitchFamily="18" charset="0"/>
                <a:cs typeface="Times New Roman" panose="02020603050405020304" pitchFamily="18" charset="0"/>
              </a:rPr>
              <a:t>a</a:t>
            </a:r>
            <a:r>
              <a:rPr sz="2400" spc="195" dirty="0">
                <a:latin typeface="Times New Roman" panose="02020603050405020304" pitchFamily="18" charset="0"/>
                <a:cs typeface="Times New Roman" panose="02020603050405020304" pitchFamily="18" charset="0"/>
              </a:rPr>
              <a:t>g</a:t>
            </a:r>
            <a:r>
              <a:rPr sz="2400" spc="75" dirty="0">
                <a:latin typeface="Times New Roman" panose="02020603050405020304" pitchFamily="18" charset="0"/>
                <a:cs typeface="Times New Roman" panose="02020603050405020304" pitchFamily="18" charset="0"/>
              </a:rPr>
              <a:t>e</a:t>
            </a:r>
            <a:r>
              <a:rPr sz="2400" spc="-190" dirty="0">
                <a:latin typeface="Times New Roman" panose="02020603050405020304" pitchFamily="18" charset="0"/>
                <a:cs typeface="Times New Roman" panose="02020603050405020304" pitchFamily="18" charset="0"/>
              </a:rPr>
              <a:t> </a:t>
            </a:r>
            <a:r>
              <a:rPr sz="2400" spc="-40" dirty="0">
                <a:latin typeface="Times New Roman" panose="02020603050405020304" pitchFamily="18" charset="0"/>
                <a:cs typeface="Times New Roman" panose="02020603050405020304" pitchFamily="18" charset="0"/>
              </a:rPr>
              <a:t>i</a:t>
            </a:r>
            <a:r>
              <a:rPr sz="2400" spc="55" dirty="0">
                <a:latin typeface="Times New Roman" panose="02020603050405020304" pitchFamily="18" charset="0"/>
                <a:cs typeface="Times New Roman" panose="02020603050405020304" pitchFamily="18" charset="0"/>
              </a:rPr>
              <a:t>n</a:t>
            </a:r>
            <a:r>
              <a:rPr sz="2400" spc="-80" dirty="0">
                <a:latin typeface="Times New Roman" panose="02020603050405020304" pitchFamily="18" charset="0"/>
                <a:cs typeface="Times New Roman" panose="02020603050405020304" pitchFamily="18" charset="0"/>
              </a:rPr>
              <a:t>t</a:t>
            </a:r>
            <a:r>
              <a:rPr sz="2400" spc="110" dirty="0">
                <a:latin typeface="Times New Roman" panose="02020603050405020304" pitchFamily="18" charset="0"/>
                <a:cs typeface="Times New Roman" panose="02020603050405020304" pitchFamily="18" charset="0"/>
              </a:rPr>
              <a:t>o</a:t>
            </a:r>
            <a:r>
              <a:rPr sz="2400" spc="-190" dirty="0">
                <a:latin typeface="Times New Roman" panose="02020603050405020304" pitchFamily="18" charset="0"/>
                <a:cs typeface="Times New Roman" panose="02020603050405020304" pitchFamily="18" charset="0"/>
              </a:rPr>
              <a:t> </a:t>
            </a:r>
            <a:r>
              <a:rPr sz="2400" spc="275" dirty="0">
                <a:latin typeface="Times New Roman" panose="02020603050405020304" pitchFamily="18" charset="0"/>
                <a:cs typeface="Times New Roman" panose="02020603050405020304" pitchFamily="18" charset="0"/>
              </a:rPr>
              <a:t>a</a:t>
            </a:r>
            <a:r>
              <a:rPr sz="2400" spc="-190" dirty="0">
                <a:latin typeface="Times New Roman" panose="02020603050405020304" pitchFamily="18" charset="0"/>
                <a:cs typeface="Times New Roman" panose="02020603050405020304" pitchFamily="18" charset="0"/>
              </a:rPr>
              <a:t> </a:t>
            </a:r>
            <a:r>
              <a:rPr sz="2400" spc="55" dirty="0" err="1">
                <a:latin typeface="Times New Roman" panose="02020603050405020304" pitchFamily="18" charset="0"/>
                <a:cs typeface="Times New Roman" panose="02020603050405020304" pitchFamily="18" charset="0"/>
              </a:rPr>
              <a:t>nu</a:t>
            </a:r>
            <a:r>
              <a:rPr sz="2400" spc="235" dirty="0" err="1">
                <a:latin typeface="Times New Roman" panose="02020603050405020304" pitchFamily="18" charset="0"/>
                <a:cs typeface="Times New Roman" panose="02020603050405020304" pitchFamily="18" charset="0"/>
              </a:rPr>
              <a:t>m</a:t>
            </a:r>
            <a:r>
              <a:rPr lang="en-US" sz="2400" spc="195" dirty="0" err="1">
                <a:latin typeface="Times New Roman" panose="02020603050405020304" pitchFamily="18" charset="0"/>
                <a:cs typeface="Times New Roman" panose="02020603050405020304" pitchFamily="18" charset="0"/>
              </a:rPr>
              <a:t>p</a:t>
            </a:r>
            <a:r>
              <a:rPr sz="2400" spc="-40" dirty="0" err="1">
                <a:latin typeface="Times New Roman" panose="02020603050405020304" pitchFamily="18" charset="0"/>
                <a:cs typeface="Times New Roman" panose="02020603050405020304" pitchFamily="18" charset="0"/>
              </a:rPr>
              <a:t>y</a:t>
            </a:r>
            <a:r>
              <a:rPr sz="2400" spc="-190" dirty="0">
                <a:latin typeface="Times New Roman" panose="02020603050405020304" pitchFamily="18" charset="0"/>
                <a:cs typeface="Times New Roman" panose="02020603050405020304" pitchFamily="18" charset="0"/>
              </a:rPr>
              <a:t> </a:t>
            </a:r>
            <a:r>
              <a:rPr sz="2400" spc="-40" dirty="0">
                <a:latin typeface="Times New Roman" panose="02020603050405020304" pitchFamily="18" charset="0"/>
                <a:cs typeface="Times New Roman" panose="02020603050405020304" pitchFamily="18" charset="0"/>
              </a:rPr>
              <a:t>i</a:t>
            </a:r>
            <a:r>
              <a:rPr sz="2400" spc="235" dirty="0">
                <a:latin typeface="Times New Roman" panose="02020603050405020304" pitchFamily="18" charset="0"/>
                <a:cs typeface="Times New Roman" panose="02020603050405020304" pitchFamily="18" charset="0"/>
              </a:rPr>
              <a:t>m</a:t>
            </a:r>
            <a:r>
              <a:rPr sz="2400" spc="275" dirty="0">
                <a:latin typeface="Times New Roman" panose="02020603050405020304" pitchFamily="18" charset="0"/>
                <a:cs typeface="Times New Roman" panose="02020603050405020304" pitchFamily="18" charset="0"/>
              </a:rPr>
              <a:t>a</a:t>
            </a:r>
            <a:r>
              <a:rPr sz="2400" spc="195" dirty="0">
                <a:latin typeface="Times New Roman" panose="02020603050405020304" pitchFamily="18" charset="0"/>
                <a:cs typeface="Times New Roman" panose="02020603050405020304" pitchFamily="18" charset="0"/>
              </a:rPr>
              <a:t>g</a:t>
            </a:r>
            <a:r>
              <a:rPr sz="2400" spc="75" dirty="0">
                <a:latin typeface="Times New Roman" panose="02020603050405020304" pitchFamily="18" charset="0"/>
                <a:cs typeface="Times New Roman" panose="02020603050405020304" pitchFamily="18" charset="0"/>
              </a:rPr>
              <a:t>e</a:t>
            </a:r>
            <a:endParaRPr sz="2400" dirty="0">
              <a:latin typeface="Times New Roman" panose="02020603050405020304" pitchFamily="18" charset="0"/>
              <a:cs typeface="Times New Roman" panose="02020603050405020304" pitchFamily="18" charset="0"/>
            </a:endParaRPr>
          </a:p>
        </p:txBody>
      </p:sp>
      <p:pic>
        <p:nvPicPr>
          <p:cNvPr id="14" name="object 2">
            <a:extLst>
              <a:ext uri="{FF2B5EF4-FFF2-40B4-BE49-F238E27FC236}">
                <a16:creationId xmlns:a16="http://schemas.microsoft.com/office/drawing/2014/main" id="{1F7FE200-03F2-4A0B-FCF2-4F12D4D2FED4}"/>
              </a:ext>
            </a:extLst>
          </p:cNvPr>
          <p:cNvPicPr/>
          <p:nvPr/>
        </p:nvPicPr>
        <p:blipFill>
          <a:blip r:embed="rId2" cstate="print"/>
          <a:stretch>
            <a:fillRect/>
          </a:stretch>
        </p:blipFill>
        <p:spPr>
          <a:xfrm>
            <a:off x="400050" y="4009363"/>
            <a:ext cx="6005787" cy="1815455"/>
          </a:xfrm>
          <a:prstGeom prst="rect">
            <a:avLst/>
          </a:prstGeom>
        </p:spPr>
      </p:pic>
      <p:pic>
        <p:nvPicPr>
          <p:cNvPr id="15" name="object 3">
            <a:extLst>
              <a:ext uri="{FF2B5EF4-FFF2-40B4-BE49-F238E27FC236}">
                <a16:creationId xmlns:a16="http://schemas.microsoft.com/office/drawing/2014/main" id="{F40C75A5-203E-8527-BF11-7932B767366B}"/>
              </a:ext>
            </a:extLst>
          </p:cNvPr>
          <p:cNvPicPr/>
          <p:nvPr/>
        </p:nvPicPr>
        <p:blipFill>
          <a:blip r:embed="rId3" cstate="print"/>
          <a:stretch>
            <a:fillRect/>
          </a:stretch>
        </p:blipFill>
        <p:spPr>
          <a:xfrm>
            <a:off x="6528048" y="4009363"/>
            <a:ext cx="5000411" cy="1534655"/>
          </a:xfrm>
          <a:prstGeom prst="rect">
            <a:avLst/>
          </a:prstGeom>
        </p:spPr>
      </p:pic>
      <p:pic>
        <p:nvPicPr>
          <p:cNvPr id="16" name="Picture 15">
            <a:extLst>
              <a:ext uri="{FF2B5EF4-FFF2-40B4-BE49-F238E27FC236}">
                <a16:creationId xmlns:a16="http://schemas.microsoft.com/office/drawing/2014/main" id="{748B854C-9A44-F129-33AB-F38DF5995032}"/>
              </a:ext>
            </a:extLst>
          </p:cNvPr>
          <p:cNvPicPr>
            <a:picLocks noChangeAspect="1"/>
          </p:cNvPicPr>
          <p:nvPr/>
        </p:nvPicPr>
        <p:blipFill>
          <a:blip r:embed="rId4"/>
          <a:stretch>
            <a:fillRect/>
          </a:stretch>
        </p:blipFill>
        <p:spPr>
          <a:xfrm>
            <a:off x="355785" y="414588"/>
            <a:ext cx="1656522" cy="1446213"/>
          </a:xfrm>
          <a:prstGeom prst="rect">
            <a:avLst/>
          </a:prstGeom>
        </p:spPr>
      </p:pic>
      <p:pic>
        <p:nvPicPr>
          <p:cNvPr id="17" name="Picture 2" descr="Anna University MIT campus, chrompet. - Home | Facebook">
            <a:extLst>
              <a:ext uri="{FF2B5EF4-FFF2-40B4-BE49-F238E27FC236}">
                <a16:creationId xmlns:a16="http://schemas.microsoft.com/office/drawing/2014/main" id="{BA0E2096-3565-9D7C-671E-98DB3EACC5A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93220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CA5D27-AFF6-19C0-7DDE-6B17367C4D63}"/>
              </a:ext>
            </a:extLst>
          </p:cNvPr>
          <p:cNvSpPr>
            <a:spLocks noGrp="1"/>
          </p:cNvSpPr>
          <p:nvPr>
            <p:ph type="dt" sz="half" idx="10"/>
          </p:nvPr>
        </p:nvSpPr>
        <p:spPr/>
        <p:txBody>
          <a:bodyPr/>
          <a:lstStyle/>
          <a:p>
            <a:r>
              <a:rPr lang="en-US"/>
              <a:t>15/06/2022</a:t>
            </a:r>
          </a:p>
        </p:txBody>
      </p:sp>
      <p:sp>
        <p:nvSpPr>
          <p:cNvPr id="6" name="Footer Placeholder 5">
            <a:extLst>
              <a:ext uri="{FF2B5EF4-FFF2-40B4-BE49-F238E27FC236}">
                <a16:creationId xmlns:a16="http://schemas.microsoft.com/office/drawing/2014/main" id="{AB9C383C-DE06-5349-E92F-C5C585B84932}"/>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307403B5-AB18-C838-1BA8-037A11A917FA}"/>
              </a:ext>
            </a:extLst>
          </p:cNvPr>
          <p:cNvSpPr>
            <a:spLocks noGrp="1"/>
          </p:cNvSpPr>
          <p:nvPr>
            <p:ph type="sldNum" sz="quarter" idx="12"/>
          </p:nvPr>
        </p:nvSpPr>
        <p:spPr/>
        <p:txBody>
          <a:bodyPr/>
          <a:lstStyle/>
          <a:p>
            <a:fld id="{16F19D6D-7C94-4984-827C-E083B62127D2}" type="slidenum">
              <a:rPr lang="en-US" smtClean="0"/>
              <a:t>43</a:t>
            </a:fld>
            <a:endParaRPr lang="en-US"/>
          </a:p>
        </p:txBody>
      </p:sp>
      <p:sp>
        <p:nvSpPr>
          <p:cNvPr id="9" name="TextBox 8">
            <a:extLst>
              <a:ext uri="{FF2B5EF4-FFF2-40B4-BE49-F238E27FC236}">
                <a16:creationId xmlns:a16="http://schemas.microsoft.com/office/drawing/2014/main" id="{35A330DC-6BD7-95F2-66FD-07C7043257A2}"/>
              </a:ext>
            </a:extLst>
          </p:cNvPr>
          <p:cNvSpPr txBox="1"/>
          <p:nvPr/>
        </p:nvSpPr>
        <p:spPr>
          <a:xfrm>
            <a:off x="3583789" y="404664"/>
            <a:ext cx="6096000"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FACE RECOGNITION</a:t>
            </a:r>
          </a:p>
        </p:txBody>
      </p:sp>
      <p:sp>
        <p:nvSpPr>
          <p:cNvPr id="12" name="object 6">
            <a:extLst>
              <a:ext uri="{FF2B5EF4-FFF2-40B4-BE49-F238E27FC236}">
                <a16:creationId xmlns:a16="http://schemas.microsoft.com/office/drawing/2014/main" id="{5975186A-F8B1-7247-4DCC-E1E19AAFE788}"/>
              </a:ext>
            </a:extLst>
          </p:cNvPr>
          <p:cNvSpPr txBox="1"/>
          <p:nvPr/>
        </p:nvSpPr>
        <p:spPr>
          <a:xfrm>
            <a:off x="1559496" y="2288944"/>
            <a:ext cx="10434205" cy="22801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100"/>
              </a:spcBef>
              <a:buFont typeface="Arial" panose="020B0604020202020204" pitchFamily="34" charset="0"/>
              <a:buChar char="•"/>
            </a:pPr>
            <a:r>
              <a:rPr sz="2400" spc="35" dirty="0">
                <a:latin typeface="Times New Roman" panose="02020603050405020304" pitchFamily="18" charset="0"/>
                <a:cs typeface="Times New Roman" panose="02020603050405020304" pitchFamily="18" charset="0"/>
              </a:rPr>
              <a:t>Recognize</a:t>
            </a:r>
            <a:r>
              <a:rPr sz="2400" spc="-210" dirty="0">
                <a:latin typeface="Times New Roman" panose="02020603050405020304" pitchFamily="18" charset="0"/>
                <a:cs typeface="Times New Roman" panose="02020603050405020304" pitchFamily="18" charset="0"/>
              </a:rPr>
              <a:t> </a:t>
            </a:r>
            <a:r>
              <a:rPr sz="2400" spc="145" dirty="0">
                <a:latin typeface="Times New Roman" panose="02020603050405020304" pitchFamily="18" charset="0"/>
                <a:cs typeface="Times New Roman" panose="02020603050405020304" pitchFamily="18" charset="0"/>
              </a:rPr>
              <a:t>face</a:t>
            </a:r>
            <a:r>
              <a:rPr sz="2400" spc="-21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from</a:t>
            </a:r>
            <a:r>
              <a:rPr sz="2400" spc="-2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204"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live</a:t>
            </a:r>
            <a:r>
              <a:rPr sz="2400" spc="-210"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video.</a:t>
            </a:r>
            <a:endParaRPr lang="en-US" sz="2400" dirty="0">
              <a:latin typeface="Times New Roman" panose="02020603050405020304" pitchFamily="18" charset="0"/>
              <a:cs typeface="Times New Roman" panose="02020603050405020304" pitchFamily="18" charset="0"/>
            </a:endParaRPr>
          </a:p>
          <a:p>
            <a:pPr marL="355600" indent="-342900">
              <a:lnSpc>
                <a:spcPct val="100000"/>
              </a:lnSpc>
              <a:spcBef>
                <a:spcPts val="100"/>
              </a:spcBef>
              <a:buFont typeface="Arial" panose="020B0604020202020204" pitchFamily="34" charset="0"/>
              <a:buChar char="•"/>
            </a:pPr>
            <a:endParaRPr lang="en-US" sz="2400" spc="100" dirty="0">
              <a:latin typeface="Times New Roman" panose="02020603050405020304" pitchFamily="18" charset="0"/>
              <a:cs typeface="Times New Roman" panose="02020603050405020304" pitchFamily="18" charset="0"/>
            </a:endParaRPr>
          </a:p>
          <a:p>
            <a:pPr marL="355600" indent="-342900">
              <a:lnSpc>
                <a:spcPct val="100000"/>
              </a:lnSpc>
              <a:spcBef>
                <a:spcPts val="100"/>
              </a:spcBef>
              <a:buFont typeface="Arial" panose="020B0604020202020204" pitchFamily="34" charset="0"/>
              <a:buChar char="•"/>
            </a:pPr>
            <a:r>
              <a:rPr sz="2400" spc="100" dirty="0">
                <a:latin typeface="Times New Roman" panose="02020603050405020304" pitchFamily="18" charset="0"/>
                <a:cs typeface="Times New Roman" panose="02020603050405020304" pitchFamily="18" charset="0"/>
              </a:rPr>
              <a:t>Once</a:t>
            </a:r>
            <a:r>
              <a:rPr sz="2400" spc="-20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20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raspberry</a:t>
            </a:r>
            <a:r>
              <a:rPr sz="2400" spc="-200" dirty="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pi</a:t>
            </a:r>
            <a:r>
              <a:rPr sz="2400" spc="-200" dirty="0">
                <a:latin typeface="Times New Roman" panose="02020603050405020304" pitchFamily="18" charset="0"/>
                <a:cs typeface="Times New Roman" panose="02020603050405020304" pitchFamily="18" charset="0"/>
              </a:rPr>
              <a:t> </a:t>
            </a:r>
            <a:r>
              <a:rPr sz="2400" spc="40" dirty="0">
                <a:latin typeface="Times New Roman" panose="02020603050405020304" pitchFamily="18" charset="0"/>
                <a:cs typeface="Times New Roman" panose="02020603050405020304" pitchFamily="18" charset="0"/>
              </a:rPr>
              <a:t>recognizes</a:t>
            </a:r>
            <a:r>
              <a:rPr sz="2400" spc="-200" dirty="0">
                <a:latin typeface="Times New Roman" panose="02020603050405020304" pitchFamily="18" charset="0"/>
                <a:cs typeface="Times New Roman" panose="02020603050405020304" pitchFamily="18" charset="0"/>
              </a:rPr>
              <a:t> </a:t>
            </a:r>
            <a:r>
              <a:rPr sz="2400" spc="100" dirty="0">
                <a:latin typeface="Times New Roman" panose="02020603050405020304" pitchFamily="18" charset="0"/>
                <a:cs typeface="Times New Roman" panose="02020603050405020304" pitchFamily="18" charset="0"/>
              </a:rPr>
              <a:t>any</a:t>
            </a:r>
            <a:r>
              <a:rPr sz="2400" spc="-195" dirty="0">
                <a:latin typeface="Times New Roman" panose="02020603050405020304" pitchFamily="18" charset="0"/>
                <a:cs typeface="Times New Roman" panose="02020603050405020304" pitchFamily="18" charset="0"/>
              </a:rPr>
              <a:t> </a:t>
            </a:r>
            <a:r>
              <a:rPr sz="2400" spc="110" dirty="0">
                <a:latin typeface="Times New Roman" panose="02020603050405020304" pitchFamily="18" charset="0"/>
                <a:cs typeface="Times New Roman" panose="02020603050405020304" pitchFamily="18" charset="0"/>
              </a:rPr>
              <a:t>saved</a:t>
            </a:r>
            <a:r>
              <a:rPr sz="2400" spc="-200" dirty="0">
                <a:latin typeface="Times New Roman" panose="02020603050405020304" pitchFamily="18" charset="0"/>
                <a:cs typeface="Times New Roman" panose="02020603050405020304" pitchFamily="18" charset="0"/>
              </a:rPr>
              <a:t> </a:t>
            </a:r>
            <a:r>
              <a:rPr sz="2400" spc="145" dirty="0">
                <a:latin typeface="Times New Roman" panose="02020603050405020304" pitchFamily="18" charset="0"/>
                <a:cs typeface="Times New Roman" panose="02020603050405020304" pitchFamily="18" charset="0"/>
              </a:rPr>
              <a:t>face</a:t>
            </a:r>
            <a:r>
              <a:rPr sz="2400" spc="-200" dirty="0">
                <a:latin typeface="Times New Roman" panose="02020603050405020304" pitchFamily="18" charset="0"/>
                <a:cs typeface="Times New Roman" panose="02020603050405020304" pitchFamily="18" charset="0"/>
              </a:rPr>
              <a:t> </a:t>
            </a:r>
            <a:r>
              <a:rPr sz="2400" spc="-250" dirty="0">
                <a:latin typeface="Times New Roman" panose="02020603050405020304" pitchFamily="18" charset="0"/>
                <a:cs typeface="Times New Roman" panose="02020603050405020304" pitchFamily="18" charset="0"/>
              </a:rPr>
              <a:t>,</a:t>
            </a:r>
            <a:r>
              <a:rPr lang="en-US" sz="2400" spc="-250" dirty="0">
                <a:latin typeface="Times New Roman" panose="02020603050405020304" pitchFamily="18" charset="0"/>
                <a:cs typeface="Times New Roman" panose="02020603050405020304" pitchFamily="18" charset="0"/>
              </a:rPr>
              <a:t> </a:t>
            </a:r>
            <a:r>
              <a:rPr sz="2400" spc="-250" dirty="0">
                <a:latin typeface="Times New Roman" panose="02020603050405020304" pitchFamily="18" charset="0"/>
                <a:cs typeface="Times New Roman" panose="02020603050405020304" pitchFamily="18" charset="0"/>
              </a:rPr>
              <a:t>it</a:t>
            </a:r>
            <a:r>
              <a:rPr sz="2400" spc="-20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will </a:t>
            </a:r>
            <a:r>
              <a:rPr sz="2400" spc="-1320" dirty="0">
                <a:latin typeface="Times New Roman" panose="02020603050405020304" pitchFamily="18" charset="0"/>
                <a:cs typeface="Times New Roman" panose="02020603050405020304" pitchFamily="18" charset="0"/>
              </a:rPr>
              <a:t> </a:t>
            </a:r>
            <a:r>
              <a:rPr sz="2400" spc="114" dirty="0">
                <a:latin typeface="Times New Roman" panose="02020603050405020304" pitchFamily="18" charset="0"/>
                <a:cs typeface="Times New Roman" panose="02020603050405020304" pitchFamily="18" charset="0"/>
              </a:rPr>
              <a:t>make</a:t>
            </a:r>
            <a:r>
              <a:rPr lang="en-US" sz="2400" spc="114"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204"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relay</a:t>
            </a:r>
            <a:r>
              <a:rPr sz="2400" spc="-200" dirty="0">
                <a:latin typeface="Times New Roman" panose="02020603050405020304" pitchFamily="18" charset="0"/>
                <a:cs typeface="Times New Roman" panose="02020603050405020304" pitchFamily="18" charset="0"/>
              </a:rPr>
              <a:t> </a:t>
            </a:r>
            <a:r>
              <a:rPr sz="2400" spc="105" dirty="0">
                <a:latin typeface="Times New Roman" panose="02020603050405020304" pitchFamily="18" charset="0"/>
                <a:cs typeface="Times New Roman" panose="02020603050405020304" pitchFamily="18" charset="0"/>
              </a:rPr>
              <a:t>module</a:t>
            </a:r>
            <a:r>
              <a:rPr sz="2400" spc="-200" dirty="0">
                <a:latin typeface="Times New Roman" panose="02020603050405020304" pitchFamily="18" charset="0"/>
                <a:cs typeface="Times New Roman" panose="02020603050405020304" pitchFamily="18" charset="0"/>
              </a:rPr>
              <a:t> </a:t>
            </a:r>
            <a:r>
              <a:rPr sz="2400" spc="65" dirty="0">
                <a:latin typeface="Times New Roman" panose="02020603050405020304" pitchFamily="18" charset="0"/>
                <a:cs typeface="Times New Roman" panose="02020603050405020304" pitchFamily="18" charset="0"/>
              </a:rPr>
              <a:t>high</a:t>
            </a:r>
            <a:r>
              <a:rPr sz="2400" spc="-2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to</a:t>
            </a:r>
            <a:r>
              <a:rPr sz="2400" spc="-200" dirty="0">
                <a:latin typeface="Times New Roman" panose="02020603050405020304" pitchFamily="18" charset="0"/>
                <a:cs typeface="Times New Roman" panose="02020603050405020304" pitchFamily="18" charset="0"/>
              </a:rPr>
              <a:t> </a:t>
            </a:r>
            <a:r>
              <a:rPr sz="2400" spc="110" dirty="0">
                <a:latin typeface="Times New Roman" panose="02020603050405020304" pitchFamily="18" charset="0"/>
                <a:cs typeface="Times New Roman" panose="02020603050405020304" pitchFamily="18" charset="0"/>
              </a:rPr>
              <a:t>open</a:t>
            </a:r>
            <a:r>
              <a:rPr sz="2400" spc="-20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the</a:t>
            </a:r>
            <a:r>
              <a:rPr sz="2400" spc="-200" dirty="0">
                <a:latin typeface="Times New Roman" panose="02020603050405020304" pitchFamily="18" charset="0"/>
                <a:cs typeface="Times New Roman" panose="02020603050405020304" pitchFamily="18" charset="0"/>
              </a:rPr>
              <a:t> </a:t>
            </a:r>
            <a:r>
              <a:rPr sz="2400" spc="65" dirty="0">
                <a:latin typeface="Times New Roman" panose="02020603050405020304" pitchFamily="18" charset="0"/>
                <a:cs typeface="Times New Roman" panose="02020603050405020304" pitchFamily="18" charset="0"/>
              </a:rPr>
              <a:t>solenoid</a:t>
            </a:r>
            <a:r>
              <a:rPr sz="2400" spc="-204" dirty="0">
                <a:latin typeface="Times New Roman" panose="02020603050405020304" pitchFamily="18" charset="0"/>
                <a:cs typeface="Times New Roman" panose="02020603050405020304" pitchFamily="18" charset="0"/>
              </a:rPr>
              <a:t> </a:t>
            </a:r>
            <a:r>
              <a:rPr sz="2400" spc="55" dirty="0">
                <a:latin typeface="Times New Roman" panose="02020603050405020304" pitchFamily="18" charset="0"/>
                <a:cs typeface="Times New Roman" panose="02020603050405020304" pitchFamily="18" charset="0"/>
              </a:rPr>
              <a:t>lock</a:t>
            </a:r>
            <a:endParaRPr lang="en-US" sz="2400" dirty="0">
              <a:latin typeface="Times New Roman" panose="02020603050405020304" pitchFamily="18" charset="0"/>
              <a:cs typeface="Times New Roman" panose="02020603050405020304" pitchFamily="18" charset="0"/>
            </a:endParaRPr>
          </a:p>
          <a:p>
            <a:pPr marL="355600" indent="-342900">
              <a:lnSpc>
                <a:spcPct val="100000"/>
              </a:lnSpc>
              <a:spcBef>
                <a:spcPts val="100"/>
              </a:spcBef>
              <a:buFont typeface="Arial" panose="020B0604020202020204" pitchFamily="34" charset="0"/>
              <a:buChar char="•"/>
            </a:pPr>
            <a:endParaRPr lang="en-US" sz="2400" spc="-45" dirty="0">
              <a:latin typeface="Times New Roman" panose="02020603050405020304" pitchFamily="18" charset="0"/>
              <a:cs typeface="Times New Roman" panose="02020603050405020304" pitchFamily="18" charset="0"/>
            </a:endParaRPr>
          </a:p>
          <a:p>
            <a:pPr marL="355600" indent="-342900">
              <a:lnSpc>
                <a:spcPct val="100000"/>
              </a:lnSpc>
              <a:spcBef>
                <a:spcPts val="100"/>
              </a:spcBef>
              <a:buFont typeface="Arial" panose="020B0604020202020204" pitchFamily="34" charset="0"/>
              <a:buChar char="•"/>
            </a:pPr>
            <a:r>
              <a:rPr sz="2400" spc="-45" dirty="0">
                <a:latin typeface="Times New Roman" panose="02020603050405020304" pitchFamily="18" charset="0"/>
                <a:cs typeface="Times New Roman" panose="02020603050405020304" pitchFamily="18" charset="0"/>
              </a:rPr>
              <a:t>i</a:t>
            </a:r>
            <a:r>
              <a:rPr sz="2400" spc="-75" dirty="0">
                <a:latin typeface="Times New Roman" panose="02020603050405020304" pitchFamily="18" charset="0"/>
                <a:cs typeface="Times New Roman" panose="02020603050405020304" pitchFamily="18" charset="0"/>
              </a:rPr>
              <a:t>f</a:t>
            </a:r>
            <a:r>
              <a:rPr sz="2400" spc="-200" dirty="0">
                <a:latin typeface="Times New Roman" panose="02020603050405020304" pitchFamily="18" charset="0"/>
                <a:cs typeface="Times New Roman" panose="02020603050405020304" pitchFamily="18" charset="0"/>
              </a:rPr>
              <a:t> </a:t>
            </a:r>
            <a:r>
              <a:rPr sz="2400" spc="-90" dirty="0">
                <a:latin typeface="Times New Roman" panose="02020603050405020304" pitchFamily="18" charset="0"/>
                <a:cs typeface="Times New Roman" panose="02020603050405020304" pitchFamily="18" charset="0"/>
              </a:rPr>
              <a:t>t</a:t>
            </a:r>
            <a:r>
              <a:rPr sz="2400" spc="55" dirty="0">
                <a:latin typeface="Times New Roman" panose="02020603050405020304" pitchFamily="18" charset="0"/>
                <a:cs typeface="Times New Roman" panose="02020603050405020304" pitchFamily="18" charset="0"/>
              </a:rPr>
              <a:t>h</a:t>
            </a:r>
            <a:r>
              <a:rPr sz="2400" spc="80" dirty="0">
                <a:latin typeface="Times New Roman" panose="02020603050405020304" pitchFamily="18" charset="0"/>
                <a:cs typeface="Times New Roman" panose="02020603050405020304" pitchFamily="18" charset="0"/>
              </a:rPr>
              <a:t>e</a:t>
            </a:r>
            <a:r>
              <a:rPr sz="2400" spc="-200" dirty="0">
                <a:latin typeface="Times New Roman" panose="02020603050405020304" pitchFamily="18" charset="0"/>
                <a:cs typeface="Times New Roman" panose="02020603050405020304" pitchFamily="18" charset="0"/>
              </a:rPr>
              <a:t> </a:t>
            </a:r>
            <a:r>
              <a:rPr sz="2400" spc="40" dirty="0">
                <a:latin typeface="Times New Roman" panose="02020603050405020304" pitchFamily="18" charset="0"/>
                <a:cs typeface="Times New Roman" panose="02020603050405020304" pitchFamily="18" charset="0"/>
              </a:rPr>
              <a:t>s</a:t>
            </a:r>
            <a:r>
              <a:rPr sz="2400" spc="285" dirty="0">
                <a:latin typeface="Times New Roman" panose="02020603050405020304" pitchFamily="18" charset="0"/>
                <a:cs typeface="Times New Roman" panose="02020603050405020304" pitchFamily="18" charset="0"/>
              </a:rPr>
              <a:t>a</a:t>
            </a:r>
            <a:r>
              <a:rPr sz="2400" spc="245" dirty="0">
                <a:latin typeface="Times New Roman" panose="02020603050405020304" pitchFamily="18" charset="0"/>
                <a:cs typeface="Times New Roman" panose="02020603050405020304" pitchFamily="18" charset="0"/>
              </a:rPr>
              <a:t>m</a:t>
            </a:r>
            <a:r>
              <a:rPr sz="2400" spc="200" dirty="0">
                <a:latin typeface="Times New Roman" panose="02020603050405020304" pitchFamily="18" charset="0"/>
                <a:cs typeface="Times New Roman" panose="02020603050405020304" pitchFamily="18" charset="0"/>
              </a:rPr>
              <a:t>p</a:t>
            </a:r>
            <a:r>
              <a:rPr sz="2400" spc="-45" dirty="0">
                <a:latin typeface="Times New Roman" panose="02020603050405020304" pitchFamily="18" charset="0"/>
                <a:cs typeface="Times New Roman" panose="02020603050405020304" pitchFamily="18" charset="0"/>
              </a:rPr>
              <a:t>l</a:t>
            </a:r>
            <a:r>
              <a:rPr sz="2400" spc="80" dirty="0">
                <a:latin typeface="Times New Roman" panose="02020603050405020304" pitchFamily="18" charset="0"/>
                <a:cs typeface="Times New Roman" panose="02020603050405020304" pitchFamily="18" charset="0"/>
              </a:rPr>
              <a:t>e</a:t>
            </a:r>
            <a:r>
              <a:rPr sz="2400" spc="-200" dirty="0">
                <a:latin typeface="Times New Roman" panose="02020603050405020304" pitchFamily="18" charset="0"/>
                <a:cs typeface="Times New Roman" panose="02020603050405020304" pitchFamily="18" charset="0"/>
              </a:rPr>
              <a:t> </a:t>
            </a:r>
            <a:r>
              <a:rPr sz="2400" spc="200" dirty="0">
                <a:latin typeface="Times New Roman" panose="02020603050405020304" pitchFamily="18" charset="0"/>
                <a:cs typeface="Times New Roman" panose="02020603050405020304" pitchFamily="18" charset="0"/>
              </a:rPr>
              <a:t>d</a:t>
            </a:r>
            <a:r>
              <a:rPr sz="2400" spc="110" dirty="0">
                <a:latin typeface="Times New Roman" panose="02020603050405020304" pitchFamily="18" charset="0"/>
                <a:cs typeface="Times New Roman" panose="02020603050405020304" pitchFamily="18" charset="0"/>
              </a:rPr>
              <a:t>o</a:t>
            </a:r>
            <a:r>
              <a:rPr sz="2400" spc="75" dirty="0">
                <a:latin typeface="Times New Roman" panose="02020603050405020304" pitchFamily="18" charset="0"/>
                <a:cs typeface="Times New Roman" panose="02020603050405020304" pitchFamily="18" charset="0"/>
              </a:rPr>
              <a:t>e</a:t>
            </a:r>
            <a:r>
              <a:rPr sz="2400" spc="40" dirty="0">
                <a:latin typeface="Times New Roman" panose="02020603050405020304" pitchFamily="18" charset="0"/>
                <a:cs typeface="Times New Roman" panose="02020603050405020304" pitchFamily="18" charset="0"/>
              </a:rPr>
              <a:t>s</a:t>
            </a:r>
            <a:r>
              <a:rPr sz="2400" spc="55" dirty="0">
                <a:latin typeface="Times New Roman" panose="02020603050405020304" pitchFamily="18" charset="0"/>
                <a:cs typeface="Times New Roman" panose="02020603050405020304" pitchFamily="18" charset="0"/>
              </a:rPr>
              <a:t>n</a:t>
            </a:r>
            <a:r>
              <a:rPr sz="2400" spc="-370" dirty="0">
                <a:latin typeface="Times New Roman" panose="02020603050405020304" pitchFamily="18" charset="0"/>
                <a:cs typeface="Times New Roman" panose="02020603050405020304" pitchFamily="18" charset="0"/>
              </a:rPr>
              <a:t>'</a:t>
            </a:r>
            <a:r>
              <a:rPr sz="2400" spc="-85" dirty="0">
                <a:latin typeface="Times New Roman" panose="02020603050405020304" pitchFamily="18" charset="0"/>
                <a:cs typeface="Times New Roman" panose="02020603050405020304" pitchFamily="18" charset="0"/>
              </a:rPr>
              <a:t>t</a:t>
            </a:r>
            <a:r>
              <a:rPr sz="2400" spc="-200" dirty="0">
                <a:latin typeface="Times New Roman" panose="02020603050405020304" pitchFamily="18" charset="0"/>
                <a:cs typeface="Times New Roman" panose="02020603050405020304" pitchFamily="18" charset="0"/>
              </a:rPr>
              <a:t> </a:t>
            </a:r>
            <a:r>
              <a:rPr lang="en-US" sz="2400" spc="-200" dirty="0">
                <a:latin typeface="Times New Roman" panose="02020603050405020304" pitchFamily="18" charset="0"/>
                <a:cs typeface="Times New Roman" panose="02020603050405020304" pitchFamily="18" charset="0"/>
              </a:rPr>
              <a:t> </a:t>
            </a:r>
            <a:r>
              <a:rPr sz="2400" spc="245" dirty="0">
                <a:latin typeface="Times New Roman" panose="02020603050405020304" pitchFamily="18" charset="0"/>
                <a:cs typeface="Times New Roman" panose="02020603050405020304" pitchFamily="18" charset="0"/>
              </a:rPr>
              <a:t>m</a:t>
            </a:r>
            <a:r>
              <a:rPr sz="2400" spc="285" dirty="0">
                <a:latin typeface="Times New Roman" panose="02020603050405020304" pitchFamily="18" charset="0"/>
                <a:cs typeface="Times New Roman" panose="02020603050405020304" pitchFamily="18" charset="0"/>
              </a:rPr>
              <a:t>a</a:t>
            </a:r>
            <a:r>
              <a:rPr sz="2400" spc="-90" dirty="0">
                <a:latin typeface="Times New Roman" panose="02020603050405020304" pitchFamily="18" charset="0"/>
                <a:cs typeface="Times New Roman" panose="02020603050405020304" pitchFamily="18" charset="0"/>
              </a:rPr>
              <a:t>t</a:t>
            </a:r>
            <a:r>
              <a:rPr lang="en-US" sz="2400" spc="295" dirty="0">
                <a:latin typeface="Times New Roman" panose="02020603050405020304" pitchFamily="18" charset="0"/>
                <a:cs typeface="Times New Roman" panose="02020603050405020304" pitchFamily="18" charset="0"/>
              </a:rPr>
              <a:t>ch it </a:t>
            </a:r>
            <a:r>
              <a:rPr sz="2400" spc="20" dirty="0">
                <a:latin typeface="Times New Roman" panose="02020603050405020304" pitchFamily="18" charset="0"/>
                <a:cs typeface="Times New Roman" panose="02020603050405020304" pitchFamily="18" charset="0"/>
              </a:rPr>
              <a:t>w</a:t>
            </a:r>
            <a:r>
              <a:rPr sz="2400" spc="-45" dirty="0">
                <a:latin typeface="Times New Roman" panose="02020603050405020304" pitchFamily="18" charset="0"/>
                <a:cs typeface="Times New Roman" panose="02020603050405020304" pitchFamily="18" charset="0"/>
              </a:rPr>
              <a:t>il</a:t>
            </a:r>
            <a:r>
              <a:rPr sz="2400" spc="-40" dirty="0">
                <a:latin typeface="Times New Roman" panose="02020603050405020304" pitchFamily="18" charset="0"/>
                <a:cs typeface="Times New Roman" panose="02020603050405020304" pitchFamily="18" charset="0"/>
              </a:rPr>
              <a:t>l</a:t>
            </a:r>
            <a:r>
              <a:rPr sz="2400" spc="-200" dirty="0">
                <a:latin typeface="Times New Roman" panose="02020603050405020304" pitchFamily="18" charset="0"/>
                <a:cs typeface="Times New Roman" panose="02020603050405020304" pitchFamily="18" charset="0"/>
              </a:rPr>
              <a:t> </a:t>
            </a:r>
            <a:r>
              <a:rPr sz="2400" spc="295" dirty="0">
                <a:latin typeface="Times New Roman" panose="02020603050405020304" pitchFamily="18" charset="0"/>
                <a:cs typeface="Times New Roman" panose="02020603050405020304" pitchFamily="18" charset="0"/>
              </a:rPr>
              <a:t>c</a:t>
            </a:r>
            <a:r>
              <a:rPr sz="2400" spc="285" dirty="0">
                <a:latin typeface="Times New Roman" panose="02020603050405020304" pitchFamily="18" charset="0"/>
                <a:cs typeface="Times New Roman" panose="02020603050405020304" pitchFamily="18" charset="0"/>
              </a:rPr>
              <a:t>a</a:t>
            </a:r>
            <a:r>
              <a:rPr sz="2400" spc="200" dirty="0">
                <a:latin typeface="Times New Roman" panose="02020603050405020304" pitchFamily="18" charset="0"/>
                <a:cs typeface="Times New Roman" panose="02020603050405020304" pitchFamily="18" charset="0"/>
              </a:rPr>
              <a:t>p</a:t>
            </a:r>
            <a:r>
              <a:rPr sz="2400" spc="-90" dirty="0">
                <a:latin typeface="Times New Roman" panose="02020603050405020304" pitchFamily="18" charset="0"/>
                <a:cs typeface="Times New Roman" panose="02020603050405020304" pitchFamily="18" charset="0"/>
              </a:rPr>
              <a:t>t</a:t>
            </a:r>
            <a:r>
              <a:rPr sz="2400" spc="55" dirty="0">
                <a:latin typeface="Times New Roman" panose="02020603050405020304" pitchFamily="18" charset="0"/>
                <a:cs typeface="Times New Roman" panose="02020603050405020304" pitchFamily="18" charset="0"/>
              </a:rPr>
              <a:t>u</a:t>
            </a:r>
            <a:r>
              <a:rPr sz="2400" spc="-170" dirty="0">
                <a:latin typeface="Times New Roman" panose="02020603050405020304" pitchFamily="18" charset="0"/>
                <a:cs typeface="Times New Roman" panose="02020603050405020304" pitchFamily="18" charset="0"/>
              </a:rPr>
              <a:t>r</a:t>
            </a:r>
            <a:r>
              <a:rPr sz="2400" spc="80" dirty="0">
                <a:latin typeface="Times New Roman" panose="02020603050405020304" pitchFamily="18" charset="0"/>
                <a:cs typeface="Times New Roman" panose="02020603050405020304" pitchFamily="18" charset="0"/>
              </a:rPr>
              <a:t>e</a:t>
            </a:r>
            <a:r>
              <a:rPr sz="2400" spc="-200" dirty="0">
                <a:latin typeface="Times New Roman" panose="02020603050405020304" pitchFamily="18" charset="0"/>
                <a:cs typeface="Times New Roman" panose="02020603050405020304" pitchFamily="18" charset="0"/>
              </a:rPr>
              <a:t> </a:t>
            </a:r>
            <a:r>
              <a:rPr sz="2400" spc="-90" dirty="0">
                <a:latin typeface="Times New Roman" panose="02020603050405020304" pitchFamily="18" charset="0"/>
                <a:cs typeface="Times New Roman" panose="02020603050405020304" pitchFamily="18" charset="0"/>
              </a:rPr>
              <a:t>t</a:t>
            </a:r>
            <a:r>
              <a:rPr sz="2400" spc="55" dirty="0">
                <a:latin typeface="Times New Roman" panose="02020603050405020304" pitchFamily="18" charset="0"/>
                <a:cs typeface="Times New Roman" panose="02020603050405020304" pitchFamily="18" charset="0"/>
              </a:rPr>
              <a:t>h</a:t>
            </a:r>
            <a:r>
              <a:rPr sz="2400" spc="80" dirty="0">
                <a:latin typeface="Times New Roman" panose="02020603050405020304" pitchFamily="18" charset="0"/>
                <a:cs typeface="Times New Roman" panose="02020603050405020304" pitchFamily="18" charset="0"/>
              </a:rPr>
              <a:t>e</a:t>
            </a:r>
            <a:r>
              <a:rPr sz="2400" spc="-200" dirty="0">
                <a:latin typeface="Times New Roman" panose="02020603050405020304" pitchFamily="18" charset="0"/>
                <a:cs typeface="Times New Roman" panose="02020603050405020304" pitchFamily="18" charset="0"/>
              </a:rPr>
              <a:t> </a:t>
            </a:r>
            <a:r>
              <a:rPr sz="2400" spc="-45" dirty="0">
                <a:latin typeface="Times New Roman" panose="02020603050405020304" pitchFamily="18" charset="0"/>
                <a:cs typeface="Times New Roman" panose="02020603050405020304" pitchFamily="18" charset="0"/>
              </a:rPr>
              <a:t>i</a:t>
            </a:r>
            <a:r>
              <a:rPr sz="2400" spc="245" dirty="0">
                <a:latin typeface="Times New Roman" panose="02020603050405020304" pitchFamily="18" charset="0"/>
                <a:cs typeface="Times New Roman" panose="02020603050405020304" pitchFamily="18" charset="0"/>
              </a:rPr>
              <a:t>m</a:t>
            </a:r>
            <a:r>
              <a:rPr sz="2400" spc="285" dirty="0">
                <a:latin typeface="Times New Roman" panose="02020603050405020304" pitchFamily="18" charset="0"/>
                <a:cs typeface="Times New Roman" panose="02020603050405020304" pitchFamily="18" charset="0"/>
              </a:rPr>
              <a:t>a</a:t>
            </a:r>
            <a:r>
              <a:rPr sz="2400" spc="200" dirty="0">
                <a:latin typeface="Times New Roman" panose="02020603050405020304" pitchFamily="18" charset="0"/>
                <a:cs typeface="Times New Roman" panose="02020603050405020304" pitchFamily="18" charset="0"/>
              </a:rPr>
              <a:t>g</a:t>
            </a:r>
            <a:r>
              <a:rPr sz="2400" spc="55" dirty="0">
                <a:latin typeface="Times New Roman" panose="02020603050405020304" pitchFamily="18" charset="0"/>
                <a:cs typeface="Times New Roman" panose="02020603050405020304" pitchFamily="18" charset="0"/>
              </a:rPr>
              <a:t>e  </a:t>
            </a:r>
            <a:r>
              <a:rPr sz="2400" spc="180" dirty="0">
                <a:latin typeface="Times New Roman" panose="02020603050405020304" pitchFamily="18" charset="0"/>
                <a:cs typeface="Times New Roman" panose="02020603050405020304" pitchFamily="18" charset="0"/>
              </a:rPr>
              <a:t>and</a:t>
            </a:r>
            <a:r>
              <a:rPr sz="2400" spc="-204" dirty="0">
                <a:latin typeface="Times New Roman" panose="02020603050405020304" pitchFamily="18" charset="0"/>
                <a:cs typeface="Times New Roman" panose="02020603050405020304" pitchFamily="18" charset="0"/>
              </a:rPr>
              <a:t> </a:t>
            </a:r>
            <a:r>
              <a:rPr sz="2400" spc="85" dirty="0">
                <a:latin typeface="Times New Roman" panose="02020603050405020304" pitchFamily="18" charset="0"/>
                <a:cs typeface="Times New Roman" panose="02020603050405020304" pitchFamily="18" charset="0"/>
              </a:rPr>
              <a:t>save</a:t>
            </a:r>
            <a:r>
              <a:rPr sz="2400" spc="-200" dirty="0">
                <a:latin typeface="Times New Roman" panose="02020603050405020304" pitchFamily="18" charset="0"/>
                <a:cs typeface="Times New Roman" panose="02020603050405020304" pitchFamily="18" charset="0"/>
              </a:rPr>
              <a:t> </a:t>
            </a:r>
            <a:r>
              <a:rPr sz="2400" spc="-65" dirty="0">
                <a:latin typeface="Times New Roman" panose="02020603050405020304" pitchFamily="18" charset="0"/>
                <a:cs typeface="Times New Roman" panose="02020603050405020304" pitchFamily="18" charset="0"/>
              </a:rPr>
              <a:t>it</a:t>
            </a:r>
            <a:r>
              <a:rPr sz="2400" spc="-2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to</a:t>
            </a:r>
            <a:r>
              <a:rPr sz="2400" spc="-200" dirty="0">
                <a:latin typeface="Times New Roman" panose="02020603050405020304" pitchFamily="18" charset="0"/>
                <a:cs typeface="Times New Roman" panose="02020603050405020304" pitchFamily="18" charset="0"/>
              </a:rPr>
              <a:t> </a:t>
            </a:r>
            <a:r>
              <a:rPr sz="2400" spc="290" dirty="0">
                <a:latin typeface="Times New Roman" panose="02020603050405020304" pitchFamily="18" charset="0"/>
                <a:cs typeface="Times New Roman" panose="02020603050405020304" pitchFamily="18" charset="0"/>
              </a:rPr>
              <a:t>a</a:t>
            </a:r>
            <a:r>
              <a:rPr sz="2400" spc="-200" dirty="0">
                <a:latin typeface="Times New Roman" panose="02020603050405020304" pitchFamily="18" charset="0"/>
                <a:cs typeface="Times New Roman" panose="02020603050405020304" pitchFamily="18" charset="0"/>
              </a:rPr>
              <a:t> </a:t>
            </a:r>
            <a:r>
              <a:rPr sz="2400" spc="-60" dirty="0">
                <a:latin typeface="Times New Roman" panose="02020603050405020304" pitchFamily="18" charset="0"/>
                <a:cs typeface="Times New Roman" panose="02020603050405020304" pitchFamily="18" charset="0"/>
              </a:rPr>
              <a:t>folder.</a:t>
            </a:r>
            <a:endParaRPr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D900C39-201F-E6CF-7202-4C34E10C7799}"/>
              </a:ext>
            </a:extLst>
          </p:cNvPr>
          <p:cNvPicPr>
            <a:picLocks noChangeAspect="1"/>
          </p:cNvPicPr>
          <p:nvPr/>
        </p:nvPicPr>
        <p:blipFill>
          <a:blip r:embed="rId2"/>
          <a:stretch>
            <a:fillRect/>
          </a:stretch>
        </p:blipFill>
        <p:spPr>
          <a:xfrm>
            <a:off x="263352" y="389443"/>
            <a:ext cx="1656522" cy="1446213"/>
          </a:xfrm>
          <a:prstGeom prst="rect">
            <a:avLst/>
          </a:prstGeom>
        </p:spPr>
      </p:pic>
      <p:pic>
        <p:nvPicPr>
          <p:cNvPr id="14" name="Picture 2" descr="Anna University MIT campus, chrompet. - Home | Facebook">
            <a:extLst>
              <a:ext uri="{FF2B5EF4-FFF2-40B4-BE49-F238E27FC236}">
                <a16:creationId xmlns:a16="http://schemas.microsoft.com/office/drawing/2014/main" id="{224BD714-8862-BC18-1BF7-07BC8EF4B6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41124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PROBLEMS FACED</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44</a:t>
            </a:fld>
            <a:endParaRPr lang="en-US"/>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A09817-E659-DD82-F137-C1FD4EA533D7}"/>
              </a:ext>
            </a:extLst>
          </p:cNvPr>
          <p:cNvSpPr txBox="1"/>
          <p:nvPr/>
        </p:nvSpPr>
        <p:spPr>
          <a:xfrm>
            <a:off x="767408" y="1770405"/>
            <a:ext cx="11130746" cy="4401205"/>
          </a:xfrm>
          <a:prstGeom prst="rect">
            <a:avLst/>
          </a:prstGeom>
          <a:noFill/>
        </p:spPr>
        <p:txBody>
          <a:bodyPr wrap="square">
            <a:spAutoFit/>
          </a:bodyPr>
          <a:lstStyle/>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connect an user interface website with the Raspberry pi ,we faced some errors .</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PIR Sensor didn’t find the intruder perfectly ,we solved this problem by adjusting the sensitivity and modifying the codes.</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For showing the alert system in the website we faced some errors because raspberry and website interface doesn’t support this alert system in website.</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While interfacing the raspberry does not accept the local host so we install a new update and then make raspberry pi to accept the website which we created.</a:t>
            </a:r>
          </a:p>
        </p:txBody>
      </p:sp>
    </p:spTree>
    <p:extLst>
      <p:ext uri="{BB962C8B-B14F-4D97-AF65-F5344CB8AC3E}">
        <p14:creationId xmlns:p14="http://schemas.microsoft.com/office/powerpoint/2010/main" val="50194703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45</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78700" y="43801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E005E5-6714-4DFF-802E-AD015B29024E}"/>
              </a:ext>
            </a:extLst>
          </p:cNvPr>
          <p:cNvSpPr txBox="1"/>
          <p:nvPr/>
        </p:nvSpPr>
        <p:spPr>
          <a:xfrm>
            <a:off x="2875517" y="550965"/>
            <a:ext cx="5731566"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latin typeface="Times New Roman" panose="02020603050405020304" pitchFamily="18" charset="0"/>
                <a:cs typeface="Times New Roman" panose="02020603050405020304" pitchFamily="18" charset="0"/>
              </a:rPr>
              <a:t>TO BE DONE IN REVIEW 3</a:t>
            </a:r>
            <a:endParaRPr lang="en-US" sz="4000" dirty="0"/>
          </a:p>
        </p:txBody>
      </p:sp>
      <p:sp>
        <p:nvSpPr>
          <p:cNvPr id="5" name="Rectangle 4">
            <a:extLst>
              <a:ext uri="{FF2B5EF4-FFF2-40B4-BE49-F238E27FC236}">
                <a16:creationId xmlns:a16="http://schemas.microsoft.com/office/drawing/2014/main" id="{5C259E46-758F-902B-BEEE-8D582F2EF59A}"/>
              </a:ext>
            </a:extLst>
          </p:cNvPr>
          <p:cNvSpPr/>
          <p:nvPr/>
        </p:nvSpPr>
        <p:spPr>
          <a:xfrm>
            <a:off x="1913383" y="2848166"/>
            <a:ext cx="8653266" cy="1504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latin typeface="Algerian" panose="04020705040A02060702" pitchFamily="82" charset="0"/>
              </a:rPr>
              <a:t>Integrating all the components and working model of the prototype</a:t>
            </a:r>
          </a:p>
          <a:p>
            <a:pPr algn="ctr"/>
            <a:endParaRPr lang="en-US" dirty="0"/>
          </a:p>
        </p:txBody>
      </p:sp>
    </p:spTree>
    <p:extLst>
      <p:ext uri="{BB962C8B-B14F-4D97-AF65-F5344CB8AC3E}">
        <p14:creationId xmlns:p14="http://schemas.microsoft.com/office/powerpoint/2010/main" val="20615934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406387" y="26504"/>
            <a:ext cx="8880613" cy="1325563"/>
          </a:xfrm>
        </p:spPr>
        <p:txBody>
          <a:bodyPr>
            <a:normAutofit/>
          </a:bodyPr>
          <a:lstStyle/>
          <a:p>
            <a:pPr algn="ctr"/>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46</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306220" y="459758"/>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209" y="40102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78B329-BDC2-476F-A4D6-DE4F10A85D19}"/>
              </a:ext>
            </a:extLst>
          </p:cNvPr>
          <p:cNvSpPr/>
          <p:nvPr/>
        </p:nvSpPr>
        <p:spPr>
          <a:xfrm>
            <a:off x="1007165" y="1919757"/>
            <a:ext cx="1048247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err="1">
                <a:latin typeface="Times New Roman" panose="02020603050405020304" pitchFamily="18" charset="0"/>
                <a:cs typeface="Times New Roman" panose="02020603050405020304" pitchFamily="18" charset="0"/>
              </a:rPr>
              <a:t>Antonakakis, Manos, et al. "Understanding the mirai botnet." 26</a:t>
            </a:r>
            <a:r>
              <a:rPr lang="en-US" baseline="30000">
                <a:latin typeface="Times New Roman" panose="02020603050405020304" pitchFamily="18" charset="0"/>
                <a:cs typeface="Times New Roman" panose="02020603050405020304" pitchFamily="18" charset="0"/>
              </a:rPr>
              <a:t>th</a:t>
            </a:r>
            <a:r>
              <a:rPr lang="en-US">
                <a:latin typeface="Times New Roman" panose="02020603050405020304" pitchFamily="18" charset="0"/>
                <a:cs typeface="Times New Roman" panose="02020603050405020304" pitchFamily="18" charset="0"/>
              </a:rPr>
              <a:t> {USENIX} security symposium ({USENIX} Security 17). 2017.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err="1">
                <a:latin typeface="Times New Roman" panose="02020603050405020304" pitchFamily="18" charset="0"/>
                <a:cs typeface="Times New Roman" panose="02020603050405020304" pitchFamily="18" charset="0"/>
              </a:rPr>
              <a:t>Subramanyan, Pramod, et al. "Verifying information flow properties of firmware using symbolic execution." 2016 Design, Automation &amp; Test in Europe Conference &amp; Exhibition (DATE). IEEE, 2016. </a:t>
            </a:r>
          </a:p>
          <a:p>
            <a:pPr marL="342900" indent="-342900">
              <a:buFont typeface="+mj-lt"/>
              <a:buAutoNum type="arabicPeriod"/>
            </a:pPr>
            <a:r>
              <a:rPr lang="en-US" err="1">
                <a:latin typeface="Times New Roman" panose="02020603050405020304" pitchFamily="18" charset="0"/>
                <a:cs typeface="Times New Roman" panose="02020603050405020304" pitchFamily="18" charset="0"/>
              </a:rPr>
              <a:t>DeMarinis, Nicholas, and Rodrigo Fonseca. "Toward usable network traffic policies for IoT devices in consumer networks." Proceedings of the 2017 Workshop on Internet of Things Security and Privacy. 2017. </a:t>
            </a:r>
          </a:p>
          <a:p>
            <a:pPr marL="342900" indent="-342900">
              <a:buFont typeface="+mj-lt"/>
              <a:buAutoNum type="arabicPeriod"/>
            </a:pPr>
            <a:r>
              <a:rPr lang="en-US">
                <a:latin typeface="Times New Roman" panose="02020603050405020304" pitchFamily="18" charset="0"/>
                <a:cs typeface="Times New Roman" panose="02020603050405020304" pitchFamily="18" charset="0"/>
              </a:rPr>
              <a:t>Lau, Josephine, Benjamin Zimmerman, and Florian Schaub. "Alexa, are you listening? privacy perceptions, concerns and privacy-seeking behaviors with smart speakers." Proceedings of the ACM on HumanComputer Interaction 2.CSCW (2018): 1-31. </a:t>
            </a:r>
          </a:p>
          <a:p>
            <a:pPr marL="342900" indent="-342900">
              <a:buFont typeface="+mj-lt"/>
              <a:buAutoNum type="arabicPeriod"/>
            </a:pPr>
            <a:r>
              <a:rPr lang="en-US">
                <a:latin typeface="Times New Roman" panose="02020603050405020304" pitchFamily="18" charset="0"/>
                <a:cs typeface="Times New Roman" panose="02020603050405020304" pitchFamily="18" charset="0"/>
              </a:rPr>
              <a:t>Hang, Guoming, et al. "Dolphinattack: Inaudible voice commands."Proceedings of   the 2017 ACM SIGSAC Conference on Computer and Communications Security. 2017. </a:t>
            </a:r>
          </a:p>
        </p:txBody>
      </p:sp>
    </p:spTree>
    <p:extLst>
      <p:ext uri="{BB962C8B-B14F-4D97-AF65-F5344CB8AC3E}">
        <p14:creationId xmlns:p14="http://schemas.microsoft.com/office/powerpoint/2010/main" val="5447293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CA5D27-AFF6-19C0-7DDE-6B17367C4D63}"/>
              </a:ext>
            </a:extLst>
          </p:cNvPr>
          <p:cNvSpPr>
            <a:spLocks noGrp="1"/>
          </p:cNvSpPr>
          <p:nvPr>
            <p:ph type="dt" sz="half" idx="10"/>
          </p:nvPr>
        </p:nvSpPr>
        <p:spPr/>
        <p:txBody>
          <a:bodyPr/>
          <a:lstStyle/>
          <a:p>
            <a:r>
              <a:rPr lang="en-US"/>
              <a:t>15/06/2022</a:t>
            </a:r>
            <a:endParaRPr lang="en-US" dirty="0"/>
          </a:p>
        </p:txBody>
      </p:sp>
      <p:sp>
        <p:nvSpPr>
          <p:cNvPr id="6" name="Footer Placeholder 5">
            <a:extLst>
              <a:ext uri="{FF2B5EF4-FFF2-40B4-BE49-F238E27FC236}">
                <a16:creationId xmlns:a16="http://schemas.microsoft.com/office/drawing/2014/main" id="{AB9C383C-DE06-5349-E92F-C5C585B84932}"/>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307403B5-AB18-C838-1BA8-037A11A917FA}"/>
              </a:ext>
            </a:extLst>
          </p:cNvPr>
          <p:cNvSpPr>
            <a:spLocks noGrp="1"/>
          </p:cNvSpPr>
          <p:nvPr>
            <p:ph type="sldNum" sz="quarter" idx="12"/>
          </p:nvPr>
        </p:nvSpPr>
        <p:spPr/>
        <p:txBody>
          <a:bodyPr/>
          <a:lstStyle/>
          <a:p>
            <a:fld id="{16F19D6D-7C94-4984-827C-E083B62127D2}" type="slidenum">
              <a:rPr lang="en-US" smtClean="0"/>
              <a:t>47</a:t>
            </a:fld>
            <a:endParaRPr lang="en-US"/>
          </a:p>
        </p:txBody>
      </p:sp>
      <p:pic>
        <p:nvPicPr>
          <p:cNvPr id="13" name="Picture 12">
            <a:extLst>
              <a:ext uri="{FF2B5EF4-FFF2-40B4-BE49-F238E27FC236}">
                <a16:creationId xmlns:a16="http://schemas.microsoft.com/office/drawing/2014/main" id="{AD900C39-201F-E6CF-7202-4C34E10C7799}"/>
              </a:ext>
            </a:extLst>
          </p:cNvPr>
          <p:cNvPicPr>
            <a:picLocks noChangeAspect="1"/>
          </p:cNvPicPr>
          <p:nvPr/>
        </p:nvPicPr>
        <p:blipFill>
          <a:blip r:embed="rId2"/>
          <a:stretch>
            <a:fillRect/>
          </a:stretch>
        </p:blipFill>
        <p:spPr>
          <a:xfrm>
            <a:off x="263352" y="389443"/>
            <a:ext cx="1656522" cy="1446213"/>
          </a:xfrm>
          <a:prstGeom prst="rect">
            <a:avLst/>
          </a:prstGeom>
        </p:spPr>
      </p:pic>
      <p:pic>
        <p:nvPicPr>
          <p:cNvPr id="14" name="Picture 2" descr="Anna University MIT campus, chrompet. - Home | Facebook">
            <a:extLst>
              <a:ext uri="{FF2B5EF4-FFF2-40B4-BE49-F238E27FC236}">
                <a16:creationId xmlns:a16="http://schemas.microsoft.com/office/drawing/2014/main" id="{224BD714-8862-BC18-1BF7-07BC8EF4B6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13D8E-C5B7-1188-5AC2-A974C5438FAD}"/>
              </a:ext>
            </a:extLst>
          </p:cNvPr>
          <p:cNvSpPr txBox="1"/>
          <p:nvPr/>
        </p:nvSpPr>
        <p:spPr>
          <a:xfrm>
            <a:off x="3581400" y="2636912"/>
            <a:ext cx="50292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09526118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2088045" y="504951"/>
            <a:ext cx="7858540" cy="1325563"/>
          </a:xfrm>
        </p:spPr>
        <p:txBody>
          <a:bodyPr>
            <a:normAutofit/>
          </a:bodyPr>
          <a:lstStyle/>
          <a:p>
            <a:pPr algn="ct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SMART HOME WITH SMART SECURITY</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p:txBody>
          <a:bodyPr/>
          <a:lstStyle/>
          <a:p>
            <a:fld id="{16F19D6D-7C94-4984-827C-E083B62127D2}" type="slidenum">
              <a:rPr lang="en-US" smtClean="0">
                <a:solidFill>
                  <a:schemeClr val="tx1"/>
                </a:solidFill>
              </a:rPr>
              <a:t>48</a:t>
            </a:fld>
            <a:endParaRPr lang="en-US">
              <a:solidFill>
                <a:schemeClr val="tx1"/>
              </a:solidFill>
            </a:endParaRPr>
          </a:p>
        </p:txBody>
      </p:sp>
      <p:sp>
        <p:nvSpPr>
          <p:cNvPr id="17" name="TextBox 16">
            <a:extLst>
              <a:ext uri="{FF2B5EF4-FFF2-40B4-BE49-F238E27FC236}">
                <a16:creationId xmlns:a16="http://schemas.microsoft.com/office/drawing/2014/main" id="{72605C36-6F76-4873-AE40-0D0E73A3C148}"/>
              </a:ext>
            </a:extLst>
          </p:cNvPr>
          <p:cNvSpPr txBox="1"/>
          <p:nvPr/>
        </p:nvSpPr>
        <p:spPr>
          <a:xfrm>
            <a:off x="6748669" y="3697481"/>
            <a:ext cx="4731026"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anose="02020603050405020304" pitchFamily="18" charset="0"/>
                <a:cs typeface="Times New Roman" panose="02020603050405020304" pitchFamily="18" charset="0"/>
              </a:rPr>
              <a:t>Batch Members:</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PRAKASH J                  - 2018504042</a:t>
            </a:r>
          </a:p>
          <a:p>
            <a:pPr algn="just"/>
            <a:r>
              <a:rPr lang="en-US" sz="2000">
                <a:latin typeface="Times New Roman" panose="02020603050405020304" pitchFamily="18" charset="0"/>
                <a:cs typeface="Times New Roman" panose="02020603050405020304" pitchFamily="18" charset="0"/>
              </a:rPr>
              <a:t>BARANIDHARAN S   - 2018504517</a:t>
            </a:r>
          </a:p>
          <a:p>
            <a:pPr algn="just"/>
            <a:r>
              <a:rPr lang="en-US" sz="2000">
                <a:latin typeface="Times New Roman" panose="02020603050405020304" pitchFamily="18" charset="0"/>
                <a:cs typeface="Times New Roman" panose="02020603050405020304" pitchFamily="18" charset="0"/>
              </a:rPr>
              <a:t>ROHITH VARON SS    - 2018504590</a:t>
            </a:r>
          </a:p>
          <a:p>
            <a:pPr algn="just"/>
            <a:r>
              <a:rPr lang="en-US" sz="2000">
                <a:latin typeface="Times New Roman" panose="02020603050405020304" pitchFamily="18" charset="0"/>
                <a:cs typeface="Times New Roman" panose="02020603050405020304" pitchFamily="18" charset="0"/>
              </a:rPr>
              <a:t>VELMURUGAN M      - 2018504626</a:t>
            </a:r>
          </a:p>
        </p:txBody>
      </p:sp>
      <p:sp>
        <p:nvSpPr>
          <p:cNvPr id="9" name="Content Placeholder 8">
            <a:extLst>
              <a:ext uri="{FF2B5EF4-FFF2-40B4-BE49-F238E27FC236}">
                <a16:creationId xmlns:a16="http://schemas.microsoft.com/office/drawing/2014/main" id="{6950C4BE-B95F-4CC5-874D-D9E27523E787}"/>
              </a:ext>
            </a:extLst>
          </p:cNvPr>
          <p:cNvSpPr>
            <a:spLocks noGrp="1"/>
          </p:cNvSpPr>
          <p:nvPr>
            <p:ph sz="half" idx="1"/>
          </p:nvPr>
        </p:nvSpPr>
        <p:spPr>
          <a:xfrm>
            <a:off x="821635" y="2929978"/>
            <a:ext cx="4114800" cy="2862671"/>
          </a:xfrm>
        </p:spPr>
        <p:txBody>
          <a:bodyPr>
            <a:normAutofit fontScale="92500" lnSpcReduction="10000"/>
          </a:bodyPr>
          <a:lstStyle/>
          <a:p>
            <a:pPr marL="0" indent="0">
              <a:buNone/>
            </a:pPr>
            <a:endParaRPr lang="en-US" dirty="0"/>
          </a:p>
          <a:p>
            <a:pPr marL="0" indent="0">
              <a:buNone/>
            </a:pPr>
            <a:endParaRPr lang="en-US" sz="2000" dirty="0"/>
          </a:p>
          <a:p>
            <a:pPr marL="0" indent="0">
              <a:buNone/>
            </a:pPr>
            <a:r>
              <a:rPr lang="en-US" sz="2200" b="1" dirty="0">
                <a:latin typeface="Times New Roman" panose="02020603050405020304" pitchFamily="18" charset="0"/>
                <a:cs typeface="Times New Roman" panose="02020603050405020304" pitchFamily="18" charset="0"/>
              </a:rPr>
              <a:t>Project Guide:</a:t>
            </a:r>
          </a:p>
          <a:p>
            <a:pPr marL="0" indent="0">
              <a:buNone/>
            </a:pPr>
            <a:r>
              <a:rPr lang="en-US" sz="2000" dirty="0" err="1">
                <a:latin typeface="Times New Roman" panose="02020603050405020304" pitchFamily="18" charset="0"/>
                <a:cs typeface="Times New Roman" panose="02020603050405020304" pitchFamily="18" charset="0"/>
              </a:rPr>
              <a:t>Dr.A.VIJI</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TEACHING FELLOW</a:t>
            </a:r>
          </a:p>
          <a:p>
            <a:pPr marL="0" indent="0">
              <a:buNone/>
            </a:pPr>
            <a:r>
              <a:rPr lang="en-US" sz="2000" dirty="0">
                <a:latin typeface="Times New Roman" panose="02020603050405020304" pitchFamily="18" charset="0"/>
                <a:cs typeface="Times New Roman" panose="02020603050405020304" pitchFamily="18" charset="0"/>
              </a:rPr>
              <a:t>DEPARTMENT OF ELECTRONICS ENGINEERING</a:t>
            </a:r>
          </a:p>
          <a:p>
            <a:pPr marL="0" indent="0">
              <a:buNone/>
            </a:pPr>
            <a:r>
              <a:rPr lang="en-US" sz="2000" dirty="0">
                <a:latin typeface="Times New Roman" panose="02020603050405020304" pitchFamily="18" charset="0"/>
                <a:cs typeface="Times New Roman" panose="02020603050405020304" pitchFamily="18" charset="0"/>
              </a:rPr>
              <a:t>MIT CAMPUS</a:t>
            </a:r>
          </a:p>
          <a:p>
            <a:endParaRPr lang="en-US" dirty="0"/>
          </a:p>
        </p:txBody>
      </p:sp>
      <p:sp>
        <p:nvSpPr>
          <p:cNvPr id="10" name="TextBox 9">
            <a:extLst>
              <a:ext uri="{FF2B5EF4-FFF2-40B4-BE49-F238E27FC236}">
                <a16:creationId xmlns:a16="http://schemas.microsoft.com/office/drawing/2014/main" id="{A64A0B8C-429F-436E-A109-EC8DA91590EE}"/>
              </a:ext>
            </a:extLst>
          </p:cNvPr>
          <p:cNvSpPr txBox="1"/>
          <p:nvPr/>
        </p:nvSpPr>
        <p:spPr>
          <a:xfrm>
            <a:off x="1842053" y="1872200"/>
            <a:ext cx="742452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Third Review</a:t>
            </a:r>
          </a:p>
          <a:p>
            <a:pPr algn="ctr">
              <a:lnSpc>
                <a:spcPct val="150000"/>
              </a:lnSpc>
            </a:pPr>
            <a:r>
              <a:rPr lang="en-US" sz="2400" dirty="0">
                <a:latin typeface="Times New Roman" panose="02020603050405020304" pitchFamily="18" charset="0"/>
                <a:cs typeface="Times New Roman" panose="02020603050405020304" pitchFamily="18" charset="0"/>
              </a:rPr>
              <a:t>Department of Electronics Engineering,</a:t>
            </a:r>
          </a:p>
          <a:p>
            <a:pPr algn="ctr"/>
            <a:r>
              <a:rPr lang="en-US" sz="2400" dirty="0">
                <a:latin typeface="Times New Roman" panose="02020603050405020304" pitchFamily="18" charset="0"/>
                <a:cs typeface="Times New Roman" panose="02020603050405020304" pitchFamily="18" charset="0"/>
              </a:rPr>
              <a:t>MIT Campus, Anna University</a:t>
            </a: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3"/>
          <a:stretch>
            <a:fillRect/>
          </a:stretch>
        </p:blipFill>
        <p:spPr>
          <a:xfrm>
            <a:off x="303143" y="45480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74965" y="425436"/>
            <a:ext cx="1905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921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114183" y="6356349"/>
            <a:ext cx="2743200" cy="365125"/>
          </a:xfrm>
        </p:spPr>
        <p:txBody>
          <a:bodyPr/>
          <a:lstStyle/>
          <a:p>
            <a:fld id="{16F19D6D-7C94-4984-827C-E083B62127D2}" type="slidenum">
              <a:rPr lang="en-US" smtClean="0">
                <a:solidFill>
                  <a:schemeClr val="tx1"/>
                </a:solidFill>
              </a:rPr>
              <a:t>49</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98782" y="421790"/>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52383" y="421790"/>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7">
            <a:extLst>
              <a:ext uri="{FF2B5EF4-FFF2-40B4-BE49-F238E27FC236}">
                <a16:creationId xmlns:a16="http://schemas.microsoft.com/office/drawing/2014/main" id="{93C2F4DF-5EF6-470F-AE86-09148158781E}"/>
              </a:ext>
            </a:extLst>
          </p:cNvPr>
          <p:cNvSpPr>
            <a:spLocks noGrp="1"/>
          </p:cNvSpPr>
          <p:nvPr>
            <p:ph type="title"/>
          </p:nvPr>
        </p:nvSpPr>
        <p:spPr>
          <a:xfrm>
            <a:off x="361120" y="202440"/>
            <a:ext cx="7050157" cy="1325563"/>
          </a:xfrm>
        </p:spPr>
        <p:txBody>
          <a:bodyPr/>
          <a:lstStyle/>
          <a:p>
            <a:pPr algn="just"/>
            <a:r>
              <a:rPr lang="en-US" dirty="0"/>
              <a:t>                              </a:t>
            </a:r>
            <a:r>
              <a:rPr lang="en-US" sz="4000" b="1" dirty="0">
                <a:latin typeface="Times New Roman" panose="02020603050405020304" pitchFamily="18" charset="0"/>
                <a:cs typeface="Times New Roman" panose="02020603050405020304" pitchFamily="18" charset="0"/>
              </a:rPr>
              <a:t>OUTLINE</a:t>
            </a:r>
          </a:p>
        </p:txBody>
      </p:sp>
      <p:sp>
        <p:nvSpPr>
          <p:cNvPr id="14" name="Content Placeholder 8">
            <a:extLst>
              <a:ext uri="{FF2B5EF4-FFF2-40B4-BE49-F238E27FC236}">
                <a16:creationId xmlns:a16="http://schemas.microsoft.com/office/drawing/2014/main" id="{4CF2EC77-B840-447E-AE69-84A70091ECCB}"/>
              </a:ext>
            </a:extLst>
          </p:cNvPr>
          <p:cNvSpPr>
            <a:spLocks noGrp="1"/>
          </p:cNvSpPr>
          <p:nvPr>
            <p:ph idx="1"/>
          </p:nvPr>
        </p:nvSpPr>
        <p:spPr>
          <a:xfrm>
            <a:off x="3105199" y="1926740"/>
            <a:ext cx="5052392" cy="4028661"/>
          </a:xfrm>
        </p:spPr>
        <p:txBody>
          <a:bodyPr>
            <a:no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Previous progress Recap</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Current progress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Problems Faced</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Work plan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8795921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4000" b="1">
                <a:latin typeface="Times New Roman" panose="02020603050405020304" pitchFamily="18" charset="0"/>
                <a:cs typeface="Times New Roman" panose="02020603050405020304" pitchFamily="18" charset="0"/>
              </a:rPr>
              <a:t>DRAWBACKS OF EXISTING SYSTEM</a:t>
            </a:r>
            <a:endParaRPr lang="en-US" sz="40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5</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197127" y="449167"/>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6864" y="423869"/>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43AFE-1832-46E3-A3C6-0EED8F784C7F}"/>
              </a:ext>
            </a:extLst>
          </p:cNvPr>
          <p:cNvSpPr txBox="1"/>
          <p:nvPr/>
        </p:nvSpPr>
        <p:spPr>
          <a:xfrm>
            <a:off x="576469" y="2281921"/>
            <a:ext cx="11039061" cy="31700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New Roman" panose="02020603050405020304" pitchFamily="18" charset="0"/>
                <a:cs typeface="Times New Roman" panose="02020603050405020304" pitchFamily="18" charset="0"/>
              </a:rPr>
              <a:t>Bluetooth based home automation system.</a:t>
            </a:r>
            <a:endParaRPr lang="en-US" sz="2800" b="1"/>
          </a:p>
          <a:p>
            <a:r>
              <a:rPr lang="en-US" sz="28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Bluetooth network has limited range of 10 meters if the smartphone is out of range, then it will not be able to control the home appliances.</a:t>
            </a:r>
          </a:p>
          <a:p>
            <a:r>
              <a:rPr lang="en-US" sz="2800" b="1">
                <a:latin typeface="Times New Roman" panose="02020603050405020304" pitchFamily="18" charset="0"/>
                <a:cs typeface="Times New Roman" panose="02020603050405020304" pitchFamily="18" charset="0"/>
              </a:rPr>
              <a:t>Voice recognized based home automation system.</a:t>
            </a:r>
          </a:p>
          <a:p>
            <a:r>
              <a:rPr lang="en-US" sz="2800" b="1">
                <a:latin typeface="Times New Roman" panose="02020603050405020304" pitchFamily="18" charset="0"/>
                <a:cs typeface="Times New Roman" panose="02020603050405020304" pitchFamily="18" charset="0"/>
              </a:rPr>
              <a:t>	</a:t>
            </a:r>
            <a:r>
              <a:rPr lang="en-US"/>
              <a:t> </a:t>
            </a:r>
            <a:r>
              <a:rPr lang="en-US" sz="2000">
                <a:latin typeface="Times New Roman" panose="02020603050405020304" pitchFamily="18" charset="0"/>
                <a:cs typeface="Times New Roman" panose="02020603050405020304" pitchFamily="18" charset="0"/>
              </a:rPr>
              <a:t>The communication between user and voice recognition tool depends on signal to noise ratio (SNR), if voice signal is noisy then communication can highly effect and the system will fail to show accuracy.</a:t>
            </a:r>
            <a:r>
              <a:rPr lang="en-US" sz="2000"/>
              <a:t> </a:t>
            </a:r>
            <a:br>
              <a:rPr lang="en-US" sz="2800"/>
            </a:br>
            <a:endParaRPr 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70584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320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6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50</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8834" y="429214"/>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06814" y="48954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6DD43AFE-1832-46E3-A3C6-0EED8F784C7F}"/>
              </a:ext>
            </a:extLst>
          </p:cNvPr>
          <p:cNvSpPr txBox="1"/>
          <p:nvPr/>
        </p:nvSpPr>
        <p:spPr>
          <a:xfrm>
            <a:off x="954156" y="2459504"/>
            <a:ext cx="10283688"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build up a home automation system utilizing Raspberry pi Model.</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create an interface for user using frontend tool.</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create a connection between the user frontend and Raspberry pi.</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implement intruder detection using motion detection.</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monitor the room temperature using the temperature sensor.</a:t>
            </a:r>
          </a:p>
        </p:txBody>
      </p:sp>
    </p:spTree>
    <p:extLst>
      <p:ext uri="{BB962C8B-B14F-4D97-AF65-F5344CB8AC3E}">
        <p14:creationId xmlns:p14="http://schemas.microsoft.com/office/powerpoint/2010/main" val="40129450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a:xfrm>
            <a:off x="4578322" y="6408567"/>
            <a:ext cx="4114800" cy="365125"/>
          </a:xfrm>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51</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39CFC9-CD8F-4B6A-9799-E38DAEDB011B}"/>
              </a:ext>
            </a:extLst>
          </p:cNvPr>
          <p:cNvSpPr/>
          <p:nvPr/>
        </p:nvSpPr>
        <p:spPr>
          <a:xfrm>
            <a:off x="620582" y="2016770"/>
            <a:ext cx="5225895" cy="1903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BLOCK DIAGRAM</a:t>
            </a:r>
          </a:p>
        </p:txBody>
      </p:sp>
      <p:sp>
        <p:nvSpPr>
          <p:cNvPr id="5" name="Rectangle 4">
            <a:extLst>
              <a:ext uri="{FF2B5EF4-FFF2-40B4-BE49-F238E27FC236}">
                <a16:creationId xmlns:a16="http://schemas.microsoft.com/office/drawing/2014/main" id="{2BCAC45E-FC5D-4157-B921-F814F9BE829F}"/>
              </a:ext>
            </a:extLst>
          </p:cNvPr>
          <p:cNvSpPr/>
          <p:nvPr/>
        </p:nvSpPr>
        <p:spPr>
          <a:xfrm>
            <a:off x="6389823" y="2016770"/>
            <a:ext cx="2806554" cy="1806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a16="http://schemas.microsoft.com/office/drawing/2014/main" id="{F251BA9E-E70E-4890-9032-95EBB5EBEF29}"/>
              </a:ext>
            </a:extLst>
          </p:cNvPr>
          <p:cNvSpPr/>
          <p:nvPr/>
        </p:nvSpPr>
        <p:spPr>
          <a:xfrm>
            <a:off x="2851496" y="4102704"/>
            <a:ext cx="4599177" cy="19939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dirty="0"/>
          </a:p>
        </p:txBody>
      </p:sp>
      <p:sp>
        <p:nvSpPr>
          <p:cNvPr id="10" name="Rectangle: Rounded Corners 9">
            <a:extLst>
              <a:ext uri="{FF2B5EF4-FFF2-40B4-BE49-F238E27FC236}">
                <a16:creationId xmlns:a16="http://schemas.microsoft.com/office/drawing/2014/main" id="{60B30B10-6BE1-4C8A-B37D-BC4867F10C91}"/>
              </a:ext>
            </a:extLst>
          </p:cNvPr>
          <p:cNvSpPr/>
          <p:nvPr/>
        </p:nvSpPr>
        <p:spPr>
          <a:xfrm>
            <a:off x="822466" y="2251333"/>
            <a:ext cx="1931250" cy="11776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dirty="0">
                <a:solidFill>
                  <a:schemeClr val="tx1"/>
                </a:solidFill>
                <a:latin typeface="Times New Roman" panose="02020603050405020304" pitchFamily="18" charset="0"/>
                <a:cs typeface="Times New Roman" panose="02020603050405020304" pitchFamily="18" charset="0"/>
              </a:rPr>
              <a:t>WEB</a:t>
            </a:r>
          </a:p>
          <a:p>
            <a:pPr algn="ctr"/>
            <a:r>
              <a:rPr lang="en-US" b="1" dirty="0">
                <a:solidFill>
                  <a:schemeClr val="tx1"/>
                </a:solidFill>
                <a:latin typeface="Times New Roman" panose="02020603050405020304" pitchFamily="18" charset="0"/>
                <a:cs typeface="Times New Roman" panose="02020603050405020304" pitchFamily="18" charset="0"/>
              </a:rPr>
              <a:t>(CLIENT SOCKET)</a:t>
            </a:r>
          </a:p>
        </p:txBody>
      </p:sp>
      <p:sp>
        <p:nvSpPr>
          <p:cNvPr id="15" name="Rectangle: Rounded Corners 14">
            <a:extLst>
              <a:ext uri="{FF2B5EF4-FFF2-40B4-BE49-F238E27FC236}">
                <a16:creationId xmlns:a16="http://schemas.microsoft.com/office/drawing/2014/main" id="{0C3C7347-9331-4F87-8491-6AFF1B3CCF45}"/>
              </a:ext>
            </a:extLst>
          </p:cNvPr>
          <p:cNvSpPr/>
          <p:nvPr/>
        </p:nvSpPr>
        <p:spPr>
          <a:xfrm>
            <a:off x="6585944" y="2251333"/>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RASPBERRY PI</a:t>
            </a:r>
          </a:p>
        </p:txBody>
      </p:sp>
      <p:sp>
        <p:nvSpPr>
          <p:cNvPr id="9" name="Rectangle 8">
            <a:extLst>
              <a:ext uri="{FF2B5EF4-FFF2-40B4-BE49-F238E27FC236}">
                <a16:creationId xmlns:a16="http://schemas.microsoft.com/office/drawing/2014/main" id="{703C72D3-5729-4DF0-B630-0FEB61F447EE}"/>
              </a:ext>
            </a:extLst>
          </p:cNvPr>
          <p:cNvSpPr/>
          <p:nvPr/>
        </p:nvSpPr>
        <p:spPr>
          <a:xfrm>
            <a:off x="7710988" y="3916343"/>
            <a:ext cx="4168459" cy="2149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Rounded Corners 11">
            <a:extLst>
              <a:ext uri="{FF2B5EF4-FFF2-40B4-BE49-F238E27FC236}">
                <a16:creationId xmlns:a16="http://schemas.microsoft.com/office/drawing/2014/main" id="{96B79312-53F0-4A64-924B-CDBE4FB235D7}"/>
              </a:ext>
            </a:extLst>
          </p:cNvPr>
          <p:cNvSpPr/>
          <p:nvPr/>
        </p:nvSpPr>
        <p:spPr>
          <a:xfrm>
            <a:off x="3443996" y="2266855"/>
            <a:ext cx="1878728" cy="11466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b="1">
              <a:solidFill>
                <a:schemeClr val="tx1"/>
              </a:solidFill>
              <a:latin typeface="Times New Roman" panose="02020603050405020304" pitchFamily="18" charset="0"/>
              <a:cs typeface="Times New Roman" panose="02020603050405020304" pitchFamily="18" charset="0"/>
            </a:endParaRPr>
          </a:p>
          <a:p>
            <a:pPr algn="ctr"/>
            <a:r>
              <a:rPr lang="en-US" b="1">
                <a:solidFill>
                  <a:schemeClr val="tx1"/>
                </a:solidFill>
                <a:latin typeface="Times New Roman" panose="02020603050405020304" pitchFamily="18" charset="0"/>
                <a:cs typeface="Times New Roman" panose="02020603050405020304" pitchFamily="18" charset="0"/>
              </a:rPr>
              <a:t>ENCRYPTION USING AES ALGORITHM</a:t>
            </a:r>
          </a:p>
          <a:p>
            <a:pPr algn="ct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3353F3CF-1F40-4AD6-815B-838A03AFAC41}"/>
              </a:ext>
            </a:extLst>
          </p:cNvPr>
          <p:cNvSpPr/>
          <p:nvPr/>
        </p:nvSpPr>
        <p:spPr>
          <a:xfrm>
            <a:off x="8383624" y="5469017"/>
            <a:ext cx="1298608" cy="4387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a:solidFill>
                  <a:schemeClr val="tx1"/>
                </a:solidFill>
                <a:latin typeface="Times New Roman" panose="02020603050405020304" pitchFamily="18" charset="0"/>
                <a:cs typeface="Times New Roman" panose="02020603050405020304" pitchFamily="18" charset="0"/>
              </a:rPr>
              <a:t>DOOR CONTROL</a:t>
            </a:r>
          </a:p>
        </p:txBody>
      </p:sp>
      <p:sp>
        <p:nvSpPr>
          <p:cNvPr id="44" name="Rectangle: Rounded Corners 43">
            <a:extLst>
              <a:ext uri="{FF2B5EF4-FFF2-40B4-BE49-F238E27FC236}">
                <a16:creationId xmlns:a16="http://schemas.microsoft.com/office/drawing/2014/main" id="{3AA9A0EA-B790-459F-985A-FD8603F7DA21}"/>
              </a:ext>
            </a:extLst>
          </p:cNvPr>
          <p:cNvSpPr/>
          <p:nvPr/>
        </p:nvSpPr>
        <p:spPr>
          <a:xfrm>
            <a:off x="9721430" y="5463897"/>
            <a:ext cx="1168360" cy="4489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FAN</a:t>
            </a:r>
          </a:p>
        </p:txBody>
      </p:sp>
      <p:sp>
        <p:nvSpPr>
          <p:cNvPr id="45" name="Rectangle: Rounded Corners 44">
            <a:extLst>
              <a:ext uri="{FF2B5EF4-FFF2-40B4-BE49-F238E27FC236}">
                <a16:creationId xmlns:a16="http://schemas.microsoft.com/office/drawing/2014/main" id="{09D2B253-4134-4323-A595-5457882ECBE6}"/>
              </a:ext>
            </a:extLst>
          </p:cNvPr>
          <p:cNvSpPr/>
          <p:nvPr/>
        </p:nvSpPr>
        <p:spPr>
          <a:xfrm>
            <a:off x="10925775" y="5453997"/>
            <a:ext cx="978786" cy="4687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LIGHT</a:t>
            </a:r>
          </a:p>
        </p:txBody>
      </p:sp>
      <p:sp>
        <p:nvSpPr>
          <p:cNvPr id="56" name="Rectangle: Rounded Corners 55">
            <a:extLst>
              <a:ext uri="{FF2B5EF4-FFF2-40B4-BE49-F238E27FC236}">
                <a16:creationId xmlns:a16="http://schemas.microsoft.com/office/drawing/2014/main" id="{1ECE87E7-679B-4B48-8846-5270F8598CF7}"/>
              </a:ext>
            </a:extLst>
          </p:cNvPr>
          <p:cNvSpPr/>
          <p:nvPr/>
        </p:nvSpPr>
        <p:spPr>
          <a:xfrm>
            <a:off x="4050562" y="5392969"/>
            <a:ext cx="1407372" cy="4846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dirty="0">
                <a:solidFill>
                  <a:schemeClr val="tx1"/>
                </a:solidFill>
                <a:latin typeface="Times New Roman" panose="02020603050405020304" pitchFamily="18" charset="0"/>
                <a:cs typeface="Times New Roman" panose="02020603050405020304" pitchFamily="18" charset="0"/>
              </a:rPr>
              <a:t>MOTION SENSOR</a:t>
            </a:r>
          </a:p>
        </p:txBody>
      </p:sp>
      <p:sp>
        <p:nvSpPr>
          <p:cNvPr id="57" name="Rectangle: Rounded Corners 56">
            <a:extLst>
              <a:ext uri="{FF2B5EF4-FFF2-40B4-BE49-F238E27FC236}">
                <a16:creationId xmlns:a16="http://schemas.microsoft.com/office/drawing/2014/main" id="{9AB407EC-0DD2-499A-BA11-DA2DDC8E0B17}"/>
              </a:ext>
            </a:extLst>
          </p:cNvPr>
          <p:cNvSpPr/>
          <p:nvPr/>
        </p:nvSpPr>
        <p:spPr>
          <a:xfrm>
            <a:off x="5493919" y="5400829"/>
            <a:ext cx="1840800" cy="454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dirty="0">
                <a:solidFill>
                  <a:schemeClr val="tx1"/>
                </a:solidFill>
                <a:latin typeface="Times New Roman" panose="02020603050405020304" pitchFamily="18" charset="0"/>
                <a:cs typeface="Times New Roman" panose="02020603050405020304" pitchFamily="18" charset="0"/>
              </a:rPr>
              <a:t>TEMPERATURE SENSOR</a:t>
            </a:r>
          </a:p>
        </p:txBody>
      </p:sp>
      <p:cxnSp>
        <p:nvCxnSpPr>
          <p:cNvPr id="36" name="Straight Arrow Connector 35">
            <a:extLst>
              <a:ext uri="{FF2B5EF4-FFF2-40B4-BE49-F238E27FC236}">
                <a16:creationId xmlns:a16="http://schemas.microsoft.com/office/drawing/2014/main" id="{47B23067-7C88-445C-8A81-ECA6C71387D2}"/>
              </a:ext>
            </a:extLst>
          </p:cNvPr>
          <p:cNvCxnSpPr/>
          <p:nvPr/>
        </p:nvCxnSpPr>
        <p:spPr>
          <a:xfrm flipH="1">
            <a:off x="9196377"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D4920F2-79F7-49D1-BB93-6A0ED6BD9CAF}"/>
              </a:ext>
            </a:extLst>
          </p:cNvPr>
          <p:cNvCxnSpPr/>
          <p:nvPr/>
        </p:nvCxnSpPr>
        <p:spPr>
          <a:xfrm flipH="1">
            <a:off x="10271848"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F51F5CA-232C-45E5-B1CA-5B414DC9F304}"/>
              </a:ext>
            </a:extLst>
          </p:cNvPr>
          <p:cNvCxnSpPr/>
          <p:nvPr/>
        </p:nvCxnSpPr>
        <p:spPr>
          <a:xfrm flipH="1">
            <a:off x="11368154"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CCFA9E4B-DC9D-461F-96DF-47D7AA6081AC}"/>
              </a:ext>
            </a:extLst>
          </p:cNvPr>
          <p:cNvSpPr/>
          <p:nvPr/>
        </p:nvSpPr>
        <p:spPr>
          <a:xfrm>
            <a:off x="8383624" y="4151644"/>
            <a:ext cx="3479475" cy="7078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RELAY BOARD</a:t>
            </a:r>
          </a:p>
        </p:txBody>
      </p:sp>
      <p:cxnSp>
        <p:nvCxnSpPr>
          <p:cNvPr id="42" name="Straight Arrow Connector 41">
            <a:extLst>
              <a:ext uri="{FF2B5EF4-FFF2-40B4-BE49-F238E27FC236}">
                <a16:creationId xmlns:a16="http://schemas.microsoft.com/office/drawing/2014/main" id="{62578B20-57E4-41E6-AF25-CEB991E751B9}"/>
              </a:ext>
            </a:extLst>
          </p:cNvPr>
          <p:cNvCxnSpPr>
            <a:cxnSpLocks/>
          </p:cNvCxnSpPr>
          <p:nvPr/>
        </p:nvCxnSpPr>
        <p:spPr>
          <a:xfrm flipV="1">
            <a:off x="7450673" y="4426388"/>
            <a:ext cx="970953" cy="29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DD2746A-C5F4-4952-8A60-CD7BE8A2A106}"/>
              </a:ext>
            </a:extLst>
          </p:cNvPr>
          <p:cNvCxnSpPr>
            <a:cxnSpLocks/>
          </p:cNvCxnSpPr>
          <p:nvPr/>
        </p:nvCxnSpPr>
        <p:spPr>
          <a:xfrm>
            <a:off x="6784167" y="3304239"/>
            <a:ext cx="25114" cy="20887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A55C4E1-D0E2-4C16-9979-E00CDC8FCE2D}"/>
              </a:ext>
            </a:extLst>
          </p:cNvPr>
          <p:cNvCxnSpPr>
            <a:stCxn id="15" idx="3"/>
          </p:cNvCxnSpPr>
          <p:nvPr/>
        </p:nvCxnSpPr>
        <p:spPr>
          <a:xfrm>
            <a:off x="8854596" y="2779348"/>
            <a:ext cx="59420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8AA2CCC4-BC83-4464-9D01-29C42010EE1B}"/>
              </a:ext>
            </a:extLst>
          </p:cNvPr>
          <p:cNvSpPr/>
          <p:nvPr/>
        </p:nvSpPr>
        <p:spPr>
          <a:xfrm>
            <a:off x="9438091" y="2248209"/>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CAMERA MODULE</a:t>
            </a:r>
          </a:p>
        </p:txBody>
      </p:sp>
      <p:cxnSp>
        <p:nvCxnSpPr>
          <p:cNvPr id="64" name="Straight Arrow Connector 63">
            <a:extLst>
              <a:ext uri="{FF2B5EF4-FFF2-40B4-BE49-F238E27FC236}">
                <a16:creationId xmlns:a16="http://schemas.microsoft.com/office/drawing/2014/main" id="{F769639E-D7EB-455A-9559-DBCCB66211F2}"/>
              </a:ext>
            </a:extLst>
          </p:cNvPr>
          <p:cNvCxnSpPr>
            <a:stCxn id="12" idx="3"/>
          </p:cNvCxnSpPr>
          <p:nvPr/>
        </p:nvCxnSpPr>
        <p:spPr>
          <a:xfrm>
            <a:off x="5322724" y="2840167"/>
            <a:ext cx="126322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CE3F5C9-440A-47B7-8F61-A66760736738}"/>
              </a:ext>
            </a:extLst>
          </p:cNvPr>
          <p:cNvCxnSpPr>
            <a:stCxn id="10" idx="3"/>
          </p:cNvCxnSpPr>
          <p:nvPr/>
        </p:nvCxnSpPr>
        <p:spPr>
          <a:xfrm>
            <a:off x="2753716" y="2840167"/>
            <a:ext cx="69184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7F262D8-77F2-45D0-A354-ADEF1B47627E}"/>
              </a:ext>
            </a:extLst>
          </p:cNvPr>
          <p:cNvSpPr txBox="1"/>
          <p:nvPr/>
        </p:nvSpPr>
        <p:spPr>
          <a:xfrm>
            <a:off x="1575171" y="3489937"/>
            <a:ext cx="236894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USER INTERFACE</a:t>
            </a:r>
          </a:p>
        </p:txBody>
      </p:sp>
      <p:sp>
        <p:nvSpPr>
          <p:cNvPr id="14" name="TextBox 13">
            <a:extLst>
              <a:ext uri="{FF2B5EF4-FFF2-40B4-BE49-F238E27FC236}">
                <a16:creationId xmlns:a16="http://schemas.microsoft.com/office/drawing/2014/main" id="{46FE2A1F-46B9-41B4-9669-2C0315E82485}"/>
              </a:ext>
            </a:extLst>
          </p:cNvPr>
          <p:cNvSpPr txBox="1"/>
          <p:nvPr/>
        </p:nvSpPr>
        <p:spPr>
          <a:xfrm>
            <a:off x="7214408" y="3279703"/>
            <a:ext cx="24144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SERVER INTERFACE</a:t>
            </a:r>
          </a:p>
        </p:txBody>
      </p:sp>
      <p:sp>
        <p:nvSpPr>
          <p:cNvPr id="18" name="TextBox 17">
            <a:extLst>
              <a:ext uri="{FF2B5EF4-FFF2-40B4-BE49-F238E27FC236}">
                <a16:creationId xmlns:a16="http://schemas.microsoft.com/office/drawing/2014/main" id="{C1FA7CF1-BE01-4709-BEBB-82457DC78F0D}"/>
              </a:ext>
            </a:extLst>
          </p:cNvPr>
          <p:cNvSpPr txBox="1"/>
          <p:nvPr/>
        </p:nvSpPr>
        <p:spPr>
          <a:xfrm rot="5400000">
            <a:off x="2275160" y="4958682"/>
            <a:ext cx="225344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SECURITY SYSTEM</a:t>
            </a:r>
          </a:p>
        </p:txBody>
      </p:sp>
      <p:sp>
        <p:nvSpPr>
          <p:cNvPr id="21" name="TextBox 20">
            <a:extLst>
              <a:ext uri="{FF2B5EF4-FFF2-40B4-BE49-F238E27FC236}">
                <a16:creationId xmlns:a16="http://schemas.microsoft.com/office/drawing/2014/main" id="{8C353F5C-3396-44AB-B5E4-F3956A6A797C}"/>
              </a:ext>
            </a:extLst>
          </p:cNvPr>
          <p:cNvSpPr txBox="1"/>
          <p:nvPr/>
        </p:nvSpPr>
        <p:spPr>
          <a:xfrm rot="5400000">
            <a:off x="6880322" y="5343259"/>
            <a:ext cx="23831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AUTOMATION SYSTEM</a:t>
            </a:r>
          </a:p>
        </p:txBody>
      </p:sp>
      <p:cxnSp>
        <p:nvCxnSpPr>
          <p:cNvPr id="23" name="Straight Connector 22">
            <a:extLst>
              <a:ext uri="{FF2B5EF4-FFF2-40B4-BE49-F238E27FC236}">
                <a16:creationId xmlns:a16="http://schemas.microsoft.com/office/drawing/2014/main" id="{5EF1B228-3352-B11F-F055-D67A53EBA532}"/>
              </a:ext>
            </a:extLst>
          </p:cNvPr>
          <p:cNvCxnSpPr>
            <a:cxnSpLocks/>
          </p:cNvCxnSpPr>
          <p:nvPr/>
        </p:nvCxnSpPr>
        <p:spPr>
          <a:xfrm flipH="1">
            <a:off x="4781977" y="4474849"/>
            <a:ext cx="1989559"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C192D2-D2EE-45A0-1CDC-9AF9501A1015}"/>
              </a:ext>
            </a:extLst>
          </p:cNvPr>
          <p:cNvCxnSpPr/>
          <p:nvPr/>
        </p:nvCxnSpPr>
        <p:spPr>
          <a:xfrm>
            <a:off x="4799856" y="4466261"/>
            <a:ext cx="0" cy="92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612507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r>
              <a:rPr lang="en-US" dirty="0"/>
              <a:t>             </a:t>
            </a:r>
            <a:r>
              <a:rPr lang="en-US" sz="4000" b="1" dirty="0">
                <a:latin typeface="Times New Roman" panose="02020603050405020304" pitchFamily="18" charset="0"/>
                <a:cs typeface="Times New Roman" panose="02020603050405020304" pitchFamily="18" charset="0"/>
              </a:rPr>
              <a:t>PREVIOUS PROGRESS RECAP</a:t>
            </a: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52</a:t>
            </a:fld>
            <a:endParaRPr lang="en-US"/>
          </a:p>
        </p:txBody>
      </p:sp>
      <p:sp>
        <p:nvSpPr>
          <p:cNvPr id="8" name="Content Placeholder 7">
            <a:extLst>
              <a:ext uri="{FF2B5EF4-FFF2-40B4-BE49-F238E27FC236}">
                <a16:creationId xmlns:a16="http://schemas.microsoft.com/office/drawing/2014/main" id="{BC019F13-E24E-524D-B2DA-D1E1A0AD93A2}"/>
              </a:ext>
            </a:extLst>
          </p:cNvPr>
          <p:cNvSpPr>
            <a:spLocks noGrp="1"/>
          </p:cNvSpPr>
          <p:nvPr>
            <p:ph idx="1"/>
          </p:nvPr>
        </p:nvSpPr>
        <p:spPr>
          <a:xfrm>
            <a:off x="407368" y="2060847"/>
            <a:ext cx="4680520" cy="4116115"/>
          </a:xfrm>
        </p:spPr>
        <p:txBody>
          <a:bodyPr>
            <a:normAutofit fontScale="92500" lnSpcReduction="10000"/>
          </a:bodyPr>
          <a:lstStyle/>
          <a:p>
            <a:pPr>
              <a:buFont typeface="Wingdings" panose="05000000000000000000" pitchFamily="2" charset="2"/>
              <a:buChar char="Ø"/>
            </a:pPr>
            <a:r>
              <a:rPr lang="en-US" dirty="0"/>
              <a:t>Developed a website for monitoring and controlling the home automation system.</a:t>
            </a:r>
          </a:p>
          <a:p>
            <a:pPr>
              <a:buFont typeface="Wingdings" panose="05000000000000000000" pitchFamily="2" charset="2"/>
              <a:buChar char="Ø"/>
            </a:pPr>
            <a:r>
              <a:rPr lang="en-US" dirty="0"/>
              <a:t>Debugged the code to remove errors.</a:t>
            </a:r>
          </a:p>
          <a:p>
            <a:pPr>
              <a:buFont typeface="Wingdings" panose="05000000000000000000" pitchFamily="2" charset="2"/>
              <a:buChar char="Ø"/>
            </a:pPr>
            <a:r>
              <a:rPr lang="en-US" dirty="0"/>
              <a:t>Website is linked with Raspberry pi and controlled the interfaced devices. </a:t>
            </a:r>
          </a:p>
          <a:p>
            <a:pPr>
              <a:buFont typeface="Wingdings" panose="05000000000000000000" pitchFamily="2" charset="2"/>
              <a:buChar char="Ø"/>
            </a:pPr>
            <a:r>
              <a:rPr lang="en-US" dirty="0"/>
              <a:t>Interfaced the </a:t>
            </a:r>
            <a:r>
              <a:rPr lang="en-US" dirty="0" err="1"/>
              <a:t>Bulb,Fan,Motion</a:t>
            </a:r>
            <a:r>
              <a:rPr lang="en-US" dirty="0"/>
              <a:t> and temperature sensor with  Raspberry pi.</a:t>
            </a:r>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6736"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F19BF42-4CF3-4EBE-A414-7F1146EFE0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852" y="2054354"/>
            <a:ext cx="3285779" cy="2051075"/>
          </a:xfrm>
          <a:prstGeom prst="rect">
            <a:avLst/>
          </a:prstGeom>
        </p:spPr>
      </p:pic>
      <p:pic>
        <p:nvPicPr>
          <p:cNvPr id="13" name="Picture 12">
            <a:extLst>
              <a:ext uri="{FF2B5EF4-FFF2-40B4-BE49-F238E27FC236}">
                <a16:creationId xmlns:a16="http://schemas.microsoft.com/office/drawing/2014/main" id="{09BC500F-8F48-597A-3F2B-91C5D27EAA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4390" y="2054354"/>
            <a:ext cx="3222486" cy="2051075"/>
          </a:xfrm>
          <a:prstGeom prst="rect">
            <a:avLst/>
          </a:prstGeom>
        </p:spPr>
      </p:pic>
      <p:pic>
        <p:nvPicPr>
          <p:cNvPr id="14" name="Picture 13">
            <a:extLst>
              <a:ext uri="{FF2B5EF4-FFF2-40B4-BE49-F238E27FC236}">
                <a16:creationId xmlns:a16="http://schemas.microsoft.com/office/drawing/2014/main" id="{BDD86AF4-1F84-1B37-60C5-C5C4336E51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8611" y="4114780"/>
            <a:ext cx="3285779" cy="1930648"/>
          </a:xfrm>
          <a:prstGeom prst="rect">
            <a:avLst/>
          </a:prstGeom>
        </p:spPr>
      </p:pic>
      <p:pic>
        <p:nvPicPr>
          <p:cNvPr id="15" name="Content Placeholder 7">
            <a:extLst>
              <a:ext uri="{FF2B5EF4-FFF2-40B4-BE49-F238E27FC236}">
                <a16:creationId xmlns:a16="http://schemas.microsoft.com/office/drawing/2014/main" id="{3B7BD299-6E0D-2269-752B-E86B83591E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4390" y="4114780"/>
            <a:ext cx="3222486" cy="1930648"/>
          </a:xfrm>
          <a:prstGeom prst="rect">
            <a:avLst/>
          </a:prstGeom>
        </p:spPr>
      </p:pic>
    </p:spTree>
    <p:extLst>
      <p:ext uri="{BB962C8B-B14F-4D97-AF65-F5344CB8AC3E}">
        <p14:creationId xmlns:p14="http://schemas.microsoft.com/office/powerpoint/2010/main" val="93478166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53</a:t>
            </a:fld>
            <a:endParaRPr lang="en-US"/>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8B7794-7F95-6026-20E3-21798F908B73}"/>
              </a:ext>
            </a:extLst>
          </p:cNvPr>
          <p:cNvSpPr txBox="1"/>
          <p:nvPr/>
        </p:nvSpPr>
        <p:spPr>
          <a:xfrm>
            <a:off x="320552" y="1934165"/>
            <a:ext cx="5040560" cy="415498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motion sensor is interfaced with website and now we can easily receive the data from motion sensor.</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Raspberry pi access the data from motion sensor and sent to web page.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any intruders passes it gives an alert with the red signal otherwise it remains with green signal.</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also gives an alert message “INTRUDER DETECTED” and “INTRUDER NOT DETECTED”.</a:t>
            </a:r>
          </a:p>
        </p:txBody>
      </p:sp>
      <p:pic>
        <p:nvPicPr>
          <p:cNvPr id="8" name="Picture 7">
            <a:extLst>
              <a:ext uri="{FF2B5EF4-FFF2-40B4-BE49-F238E27FC236}">
                <a16:creationId xmlns:a16="http://schemas.microsoft.com/office/drawing/2014/main" id="{BD43E231-FC6A-4CEA-498F-E311A2BAF5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3437" y="1828657"/>
            <a:ext cx="4114800" cy="1920446"/>
          </a:xfrm>
          <a:prstGeom prst="rect">
            <a:avLst/>
          </a:prstGeom>
        </p:spPr>
      </p:pic>
      <p:pic>
        <p:nvPicPr>
          <p:cNvPr id="12" name="Picture 11">
            <a:extLst>
              <a:ext uri="{FF2B5EF4-FFF2-40B4-BE49-F238E27FC236}">
                <a16:creationId xmlns:a16="http://schemas.microsoft.com/office/drawing/2014/main" id="{01645202-305D-0C52-4C0B-0868CE19FF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7132" y="3887072"/>
            <a:ext cx="4131105" cy="1932656"/>
          </a:xfrm>
          <a:prstGeom prst="rect">
            <a:avLst/>
          </a:prstGeom>
        </p:spPr>
      </p:pic>
    </p:spTree>
    <p:extLst>
      <p:ext uri="{BB962C8B-B14F-4D97-AF65-F5344CB8AC3E}">
        <p14:creationId xmlns:p14="http://schemas.microsoft.com/office/powerpoint/2010/main" val="68546333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a:xfrm>
            <a:off x="1559496" y="429215"/>
            <a:ext cx="8208912" cy="1325563"/>
          </a:xfrm>
        </p:spPr>
        <p:txBody>
          <a:bodyPr/>
          <a:lstStyle/>
          <a:p>
            <a:pPr algn="ctr"/>
            <a:r>
              <a:rPr lang="en-US" dirty="0"/>
              <a:t>          </a:t>
            </a:r>
            <a:r>
              <a:rPr lang="en-US" b="1" dirty="0">
                <a:latin typeface="Times New Roman" panose="02020603050405020304" pitchFamily="18" charset="0"/>
                <a:cs typeface="Times New Roman" panose="02020603050405020304" pitchFamily="18" charset="0"/>
              </a:rPr>
              <a:t> CURRENT PROGRESS</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54</a:t>
            </a:fld>
            <a:endParaRPr lang="en-US"/>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8B7794-7F95-6026-20E3-21798F908B73}"/>
              </a:ext>
            </a:extLst>
          </p:cNvPr>
          <p:cNvSpPr txBox="1"/>
          <p:nvPr/>
        </p:nvSpPr>
        <p:spPr>
          <a:xfrm>
            <a:off x="479376" y="1911366"/>
            <a:ext cx="5040560" cy="415498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FACE LOCK RECOGNITION part we created a data sets, by using the datasets we trained the recognizer.</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the dataset images are matched with the person who enters into the house, the lock will open.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Otherwise the lock will be immediately closed.</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Lock will always remains in closed state.</a:t>
            </a:r>
          </a:p>
        </p:txBody>
      </p:sp>
      <p:pic>
        <p:nvPicPr>
          <p:cNvPr id="8" name="Picture 7">
            <a:extLst>
              <a:ext uri="{FF2B5EF4-FFF2-40B4-BE49-F238E27FC236}">
                <a16:creationId xmlns:a16="http://schemas.microsoft.com/office/drawing/2014/main" id="{68A83DFB-80C7-1F5E-35A7-8F452C0A8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666" y="2044778"/>
            <a:ext cx="4675468" cy="3616470"/>
          </a:xfrm>
          <a:prstGeom prst="rect">
            <a:avLst/>
          </a:prstGeom>
        </p:spPr>
      </p:pic>
    </p:spTree>
    <p:extLst>
      <p:ext uri="{BB962C8B-B14F-4D97-AF65-F5344CB8AC3E}">
        <p14:creationId xmlns:p14="http://schemas.microsoft.com/office/powerpoint/2010/main" val="38439788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2269-9955-77B6-F18E-8B908D7CDA55}"/>
              </a:ext>
            </a:extLst>
          </p:cNvPr>
          <p:cNvSpPr>
            <a:spLocks noGrp="1"/>
          </p:cNvSpPr>
          <p:nvPr>
            <p:ph type="title"/>
          </p:nvPr>
        </p:nvSpPr>
        <p:spPr/>
        <p:txBody>
          <a:bodyPr/>
          <a:lstStyle/>
          <a:p>
            <a:pPr algn="ctr"/>
            <a:r>
              <a:rPr lang="en-US" dirty="0"/>
              <a:t>          </a:t>
            </a:r>
            <a:r>
              <a:rPr lang="en-US" b="1" dirty="0">
                <a:latin typeface="Times New Roman" panose="02020603050405020304" pitchFamily="18" charset="0"/>
                <a:cs typeface="Times New Roman" panose="02020603050405020304" pitchFamily="18" charset="0"/>
              </a:rPr>
              <a:t> PROBLEMS FACED</a:t>
            </a:r>
            <a:endParaRPr lang="en-US" sz="4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38362-898F-DD65-CDAF-25E2E43C2123}"/>
              </a:ext>
            </a:extLst>
          </p:cNvPr>
          <p:cNvSpPr>
            <a:spLocks noGrp="1"/>
          </p:cNvSpPr>
          <p:nvPr>
            <p:ph type="dt" sz="half" idx="10"/>
          </p:nvPr>
        </p:nvSpPr>
        <p:spPr/>
        <p:txBody>
          <a:bodyPr/>
          <a:lstStyle/>
          <a:p>
            <a:r>
              <a:rPr lang="en-US"/>
              <a:t>15/06/2022</a:t>
            </a:r>
          </a:p>
        </p:txBody>
      </p:sp>
      <p:sp>
        <p:nvSpPr>
          <p:cNvPr id="5" name="Footer Placeholder 4">
            <a:extLst>
              <a:ext uri="{FF2B5EF4-FFF2-40B4-BE49-F238E27FC236}">
                <a16:creationId xmlns:a16="http://schemas.microsoft.com/office/drawing/2014/main" id="{A6281299-3604-6A68-4BE0-37D91C6A8BC1}"/>
              </a:ext>
            </a:extLst>
          </p:cNvPr>
          <p:cNvSpPr>
            <a:spLocks noGrp="1"/>
          </p:cNvSpPr>
          <p:nvPr>
            <p:ph type="ftr" sz="quarter" idx="11"/>
          </p:nvPr>
        </p:nvSpPr>
        <p:spPr/>
        <p:txBody>
          <a:bodyPr/>
          <a:lstStyle/>
          <a:p>
            <a:r>
              <a:rPr lang="en-US"/>
              <a:t>THIRD REVIEW</a:t>
            </a:r>
          </a:p>
        </p:txBody>
      </p:sp>
      <p:sp>
        <p:nvSpPr>
          <p:cNvPr id="6" name="Slide Number Placeholder 5">
            <a:extLst>
              <a:ext uri="{FF2B5EF4-FFF2-40B4-BE49-F238E27FC236}">
                <a16:creationId xmlns:a16="http://schemas.microsoft.com/office/drawing/2014/main" id="{B5B38ECC-F7DF-2366-99E3-7914BD583942}"/>
              </a:ext>
            </a:extLst>
          </p:cNvPr>
          <p:cNvSpPr>
            <a:spLocks noGrp="1"/>
          </p:cNvSpPr>
          <p:nvPr>
            <p:ph type="sldNum" sz="quarter" idx="12"/>
          </p:nvPr>
        </p:nvSpPr>
        <p:spPr/>
        <p:txBody>
          <a:bodyPr/>
          <a:lstStyle/>
          <a:p>
            <a:fld id="{16F19D6D-7C94-4984-827C-E083B62127D2}" type="slidenum">
              <a:rPr lang="en-US" smtClean="0"/>
              <a:t>55</a:t>
            </a:fld>
            <a:endParaRPr lang="en-US"/>
          </a:p>
        </p:txBody>
      </p:sp>
      <p:pic>
        <p:nvPicPr>
          <p:cNvPr id="10" name="Picture 9">
            <a:extLst>
              <a:ext uri="{FF2B5EF4-FFF2-40B4-BE49-F238E27FC236}">
                <a16:creationId xmlns:a16="http://schemas.microsoft.com/office/drawing/2014/main" id="{039686B2-37F5-B435-177B-F44A927480CA}"/>
              </a:ext>
            </a:extLst>
          </p:cNvPr>
          <p:cNvPicPr>
            <a:picLocks noChangeAspect="1"/>
          </p:cNvPicPr>
          <p:nvPr/>
        </p:nvPicPr>
        <p:blipFill>
          <a:blip r:embed="rId2"/>
          <a:stretch>
            <a:fillRect/>
          </a:stretch>
        </p:blipFill>
        <p:spPr>
          <a:xfrm>
            <a:off x="208720" y="429215"/>
            <a:ext cx="1656522" cy="1446213"/>
          </a:xfrm>
          <a:prstGeom prst="rect">
            <a:avLst/>
          </a:prstGeom>
        </p:spPr>
      </p:pic>
      <p:pic>
        <p:nvPicPr>
          <p:cNvPr id="11" name="Picture 2" descr="Anna University MIT campus, chrompet. - Home | Facebook">
            <a:extLst>
              <a:ext uri="{FF2B5EF4-FFF2-40B4-BE49-F238E27FC236}">
                <a16:creationId xmlns:a16="http://schemas.microsoft.com/office/drawing/2014/main" id="{61289557-ECD9-36E8-E7D7-51E58DB7D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93154"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A09817-E659-DD82-F137-C1FD4EA533D7}"/>
              </a:ext>
            </a:extLst>
          </p:cNvPr>
          <p:cNvSpPr txBox="1"/>
          <p:nvPr/>
        </p:nvSpPr>
        <p:spPr>
          <a:xfrm>
            <a:off x="795130" y="2098538"/>
            <a:ext cx="10914722" cy="3970318"/>
          </a:xfrm>
          <a:prstGeom prst="rect">
            <a:avLst/>
          </a:prstGeom>
          <a:noFill/>
        </p:spPr>
        <p:txBody>
          <a:bodyPr wrap="square">
            <a:spAutoFit/>
          </a:bodyPr>
          <a:lstStyle/>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connect an user interface website with the Raspberry pi ,we faced some errors .</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PIR Sensor didn’t find the intruder perfectly ,we solved this problem by adjusting the sensitivity and modifying the codes.</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For showing the alert system in the website we faced some errors because raspberry and website interface doesn’t support this alert system in website.</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Camera is run in very slow state so some duration needs to capture the complete image and recognize.</a:t>
            </a:r>
          </a:p>
        </p:txBody>
      </p:sp>
    </p:spTree>
    <p:extLst>
      <p:ext uri="{BB962C8B-B14F-4D97-AF65-F5344CB8AC3E}">
        <p14:creationId xmlns:p14="http://schemas.microsoft.com/office/powerpoint/2010/main" val="239941273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406387" y="26504"/>
            <a:ext cx="8880613" cy="1325563"/>
          </a:xfrm>
        </p:spPr>
        <p:txBody>
          <a:bodyPr>
            <a:normAutofit/>
          </a:bodyPr>
          <a:lstStyle/>
          <a:p>
            <a:pPr algn="ctr"/>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56</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306220" y="459758"/>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209" y="401021"/>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78B329-BDC2-476F-A4D6-DE4F10A85D19}"/>
              </a:ext>
            </a:extLst>
          </p:cNvPr>
          <p:cNvSpPr/>
          <p:nvPr/>
        </p:nvSpPr>
        <p:spPr>
          <a:xfrm>
            <a:off x="983432" y="1822735"/>
            <a:ext cx="10482470" cy="44012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2000" dirty="0" err="1">
                <a:latin typeface="Times New Roman" panose="02020603050405020304" pitchFamily="18" charset="0"/>
                <a:cs typeface="Times New Roman" panose="02020603050405020304" pitchFamily="18" charset="0"/>
              </a:rPr>
              <a:t>Antonakakis</a:t>
            </a:r>
            <a:r>
              <a:rPr lang="en-US" sz="2000" dirty="0">
                <a:latin typeface="Times New Roman" panose="02020603050405020304" pitchFamily="18" charset="0"/>
                <a:cs typeface="Times New Roman" panose="02020603050405020304" pitchFamily="18" charset="0"/>
              </a:rPr>
              <a:t>, Manos, et al. "Understanding the </a:t>
            </a:r>
            <a:r>
              <a:rPr lang="en-US" sz="2000" dirty="0" err="1">
                <a:latin typeface="Times New Roman" panose="02020603050405020304" pitchFamily="18" charset="0"/>
                <a:cs typeface="Times New Roman" panose="02020603050405020304" pitchFamily="18" charset="0"/>
              </a:rPr>
              <a:t>mirai</a:t>
            </a:r>
            <a:r>
              <a:rPr lang="en-US" sz="2000" dirty="0">
                <a:latin typeface="Times New Roman" panose="02020603050405020304" pitchFamily="18" charset="0"/>
                <a:cs typeface="Times New Roman" panose="02020603050405020304" pitchFamily="18" charset="0"/>
              </a:rPr>
              <a:t> botnet." 26</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{USENIX} security symposium ({USENIX} Security 17). 2017.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2016 Design, Automation &amp; Test in Europe Conference &amp; Exhibition (DATE). IEEE, 2016. </a:t>
            </a:r>
          </a:p>
          <a:p>
            <a:pPr marL="342900" indent="-342900">
              <a:buFont typeface="+mj-lt"/>
              <a:buAutoNum type="arabicPeriod"/>
            </a:pPr>
            <a:r>
              <a:rPr lang="en-US" sz="2000" dirty="0" err="1">
                <a:latin typeface="Times New Roman" panose="02020603050405020304" pitchFamily="18" charset="0"/>
                <a:cs typeface="Times New Roman" panose="02020603050405020304" pitchFamily="18" charset="0"/>
              </a:rPr>
              <a:t>DeMarinis</a:t>
            </a:r>
            <a:r>
              <a:rPr lang="en-US" sz="2000" dirty="0">
                <a:latin typeface="Times New Roman" panose="02020603050405020304" pitchFamily="18" charset="0"/>
                <a:cs typeface="Times New Roman" panose="02020603050405020304" pitchFamily="18" charset="0"/>
              </a:rPr>
              <a:t>, Nicholas, and Rodrigo Fonseca. "Toward usable network traffic policies for IoT devices in consumer networks." Proceedings of the 2017 Workshop on Internet of Things Security and Privacy. 2017. </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Lau, Josephine, Benjamin Zimmerman, and Florian Schaub. "Alexa, are you listening? privacy perceptions, concerns and privacy-seeking behaviors with smart speakers." Proceedings of the ACM on </a:t>
            </a:r>
            <a:r>
              <a:rPr lang="en-US" sz="2000" dirty="0" err="1">
                <a:latin typeface="Times New Roman" panose="02020603050405020304" pitchFamily="18" charset="0"/>
                <a:cs typeface="Times New Roman" panose="02020603050405020304" pitchFamily="18" charset="0"/>
              </a:rPr>
              <a:t>HumanComputer</a:t>
            </a:r>
            <a:r>
              <a:rPr lang="en-US" sz="2000" dirty="0">
                <a:latin typeface="Times New Roman" panose="02020603050405020304" pitchFamily="18" charset="0"/>
                <a:cs typeface="Times New Roman" panose="02020603050405020304" pitchFamily="18" charset="0"/>
              </a:rPr>
              <a:t> Interaction 2.CSCW (2018): 1-31. </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Hang, </a:t>
            </a:r>
            <a:r>
              <a:rPr lang="en-US" sz="2000" dirty="0" err="1">
                <a:latin typeface="Times New Roman" panose="02020603050405020304" pitchFamily="18" charset="0"/>
                <a:cs typeface="Times New Roman" panose="02020603050405020304" pitchFamily="18" charset="0"/>
              </a:rPr>
              <a:t>Guoming</a:t>
            </a:r>
            <a:r>
              <a:rPr lang="en-US" sz="2000" dirty="0">
                <a:latin typeface="Times New Roman" panose="02020603050405020304" pitchFamily="18" charset="0"/>
                <a:cs typeface="Times New Roman" panose="02020603050405020304" pitchFamily="18" charset="0"/>
              </a:rPr>
              <a:t>, et al. "</a:t>
            </a:r>
            <a:r>
              <a:rPr lang="en-US" sz="2000" dirty="0" err="1">
                <a:latin typeface="Times New Roman" panose="02020603050405020304" pitchFamily="18" charset="0"/>
                <a:cs typeface="Times New Roman" panose="02020603050405020304" pitchFamily="18" charset="0"/>
              </a:rPr>
              <a:t>Dolphinattack</a:t>
            </a:r>
            <a:r>
              <a:rPr lang="en-US" sz="2000" dirty="0">
                <a:latin typeface="Times New Roman" panose="02020603050405020304" pitchFamily="18" charset="0"/>
                <a:cs typeface="Times New Roman" panose="02020603050405020304" pitchFamily="18" charset="0"/>
              </a:rPr>
              <a:t>: Inaudible voice </a:t>
            </a:r>
            <a:r>
              <a:rPr lang="en-US" sz="2000" dirty="0" err="1">
                <a:latin typeface="Times New Roman" panose="02020603050405020304" pitchFamily="18" charset="0"/>
                <a:cs typeface="Times New Roman" panose="02020603050405020304" pitchFamily="18" charset="0"/>
              </a:rPr>
              <a:t>commands."Proceedings</a:t>
            </a:r>
            <a:r>
              <a:rPr lang="en-US" sz="2000" dirty="0">
                <a:latin typeface="Times New Roman" panose="02020603050405020304" pitchFamily="18" charset="0"/>
                <a:cs typeface="Times New Roman" panose="02020603050405020304" pitchFamily="18" charset="0"/>
              </a:rPr>
              <a:t> of   the 2017 ACM SIGSAC Conference on Computer and Communications Security. 2017. </a:t>
            </a:r>
          </a:p>
          <a:p>
            <a:pPr marL="342900" indent="-342900">
              <a:buFont typeface="+mj-lt"/>
              <a:buAutoNum type="arabicPeriod"/>
            </a:pPr>
            <a:r>
              <a:rPr lang="en-US" sz="2000" dirty="0" err="1">
                <a:latin typeface="Times New Roman" panose="02020603050405020304" pitchFamily="18" charset="0"/>
                <a:cs typeface="Times New Roman" panose="02020603050405020304" pitchFamily="18" charset="0"/>
              </a:rPr>
              <a:t>Subramanyan</a:t>
            </a:r>
            <a:r>
              <a:rPr lang="en-US" sz="2000" dirty="0">
                <a:latin typeface="Times New Roman" panose="02020603050405020304" pitchFamily="18" charset="0"/>
                <a:cs typeface="Times New Roman" panose="02020603050405020304" pitchFamily="18" charset="0"/>
              </a:rPr>
              <a:t>, Pramod, et al. "Verifying information flow properties of firmware using symbolic execution."</a:t>
            </a:r>
          </a:p>
        </p:txBody>
      </p:sp>
    </p:spTree>
    <p:extLst>
      <p:ext uri="{BB962C8B-B14F-4D97-AF65-F5344CB8AC3E}">
        <p14:creationId xmlns:p14="http://schemas.microsoft.com/office/powerpoint/2010/main" val="63034539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CA5D27-AFF6-19C0-7DDE-6B17367C4D63}"/>
              </a:ext>
            </a:extLst>
          </p:cNvPr>
          <p:cNvSpPr>
            <a:spLocks noGrp="1"/>
          </p:cNvSpPr>
          <p:nvPr>
            <p:ph type="dt" sz="half" idx="10"/>
          </p:nvPr>
        </p:nvSpPr>
        <p:spPr/>
        <p:txBody>
          <a:bodyPr/>
          <a:lstStyle/>
          <a:p>
            <a:r>
              <a:rPr lang="en-US"/>
              <a:t>15/06/2022</a:t>
            </a:r>
            <a:endParaRPr lang="en-US" dirty="0"/>
          </a:p>
        </p:txBody>
      </p:sp>
      <p:sp>
        <p:nvSpPr>
          <p:cNvPr id="6" name="Footer Placeholder 5">
            <a:extLst>
              <a:ext uri="{FF2B5EF4-FFF2-40B4-BE49-F238E27FC236}">
                <a16:creationId xmlns:a16="http://schemas.microsoft.com/office/drawing/2014/main" id="{AB9C383C-DE06-5349-E92F-C5C585B84932}"/>
              </a:ext>
            </a:extLst>
          </p:cNvPr>
          <p:cNvSpPr>
            <a:spLocks noGrp="1"/>
          </p:cNvSpPr>
          <p:nvPr>
            <p:ph type="ftr" sz="quarter" idx="11"/>
          </p:nvPr>
        </p:nvSpPr>
        <p:spPr/>
        <p:txBody>
          <a:bodyPr/>
          <a:lstStyle/>
          <a:p>
            <a:r>
              <a:rPr lang="en-US"/>
              <a:t>THIRD REVIEW</a:t>
            </a:r>
          </a:p>
        </p:txBody>
      </p:sp>
      <p:sp>
        <p:nvSpPr>
          <p:cNvPr id="7" name="Slide Number Placeholder 6">
            <a:extLst>
              <a:ext uri="{FF2B5EF4-FFF2-40B4-BE49-F238E27FC236}">
                <a16:creationId xmlns:a16="http://schemas.microsoft.com/office/drawing/2014/main" id="{307403B5-AB18-C838-1BA8-037A11A917FA}"/>
              </a:ext>
            </a:extLst>
          </p:cNvPr>
          <p:cNvSpPr>
            <a:spLocks noGrp="1"/>
          </p:cNvSpPr>
          <p:nvPr>
            <p:ph type="sldNum" sz="quarter" idx="12"/>
          </p:nvPr>
        </p:nvSpPr>
        <p:spPr/>
        <p:txBody>
          <a:bodyPr/>
          <a:lstStyle/>
          <a:p>
            <a:fld id="{16F19D6D-7C94-4984-827C-E083B62127D2}" type="slidenum">
              <a:rPr lang="en-US" smtClean="0"/>
              <a:t>57</a:t>
            </a:fld>
            <a:endParaRPr lang="en-US"/>
          </a:p>
        </p:txBody>
      </p:sp>
      <p:pic>
        <p:nvPicPr>
          <p:cNvPr id="13" name="Picture 12">
            <a:extLst>
              <a:ext uri="{FF2B5EF4-FFF2-40B4-BE49-F238E27FC236}">
                <a16:creationId xmlns:a16="http://schemas.microsoft.com/office/drawing/2014/main" id="{AD900C39-201F-E6CF-7202-4C34E10C7799}"/>
              </a:ext>
            </a:extLst>
          </p:cNvPr>
          <p:cNvPicPr>
            <a:picLocks noChangeAspect="1"/>
          </p:cNvPicPr>
          <p:nvPr/>
        </p:nvPicPr>
        <p:blipFill>
          <a:blip r:embed="rId2"/>
          <a:stretch>
            <a:fillRect/>
          </a:stretch>
        </p:blipFill>
        <p:spPr>
          <a:xfrm>
            <a:off x="263352" y="389443"/>
            <a:ext cx="1656522" cy="1446213"/>
          </a:xfrm>
          <a:prstGeom prst="rect">
            <a:avLst/>
          </a:prstGeom>
        </p:spPr>
      </p:pic>
      <p:pic>
        <p:nvPicPr>
          <p:cNvPr id="14" name="Picture 2" descr="Anna University MIT campus, chrompet. - Home | Facebook">
            <a:extLst>
              <a:ext uri="{FF2B5EF4-FFF2-40B4-BE49-F238E27FC236}">
                <a16:creationId xmlns:a16="http://schemas.microsoft.com/office/drawing/2014/main" id="{224BD714-8862-BC18-1BF7-07BC8EF4B6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8605" y="468243"/>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13D8E-C5B7-1188-5AC2-A974C5438FAD}"/>
              </a:ext>
            </a:extLst>
          </p:cNvPr>
          <p:cNvSpPr txBox="1"/>
          <p:nvPr/>
        </p:nvSpPr>
        <p:spPr>
          <a:xfrm>
            <a:off x="3581400" y="2636912"/>
            <a:ext cx="50292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75646557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419639" y="404633"/>
            <a:ext cx="8880613" cy="1325563"/>
          </a:xfrm>
        </p:spPr>
        <p:txBody>
          <a:bodyPr>
            <a:normAutofit/>
          </a:bodyPr>
          <a:lstStyle/>
          <a:p>
            <a:pPr algn="ctr"/>
            <a:r>
              <a:rPr lang="en-US" sz="4000" b="1">
                <a:latin typeface="Times New Roman" panose="02020603050405020304" pitchFamily="18" charset="0"/>
                <a:cs typeface="Times New Roman" panose="02020603050405020304" pitchFamily="18" charset="0"/>
              </a:rPr>
              <a:t>DRAWBACKS OF EXISTING SYSTEM</a:t>
            </a:r>
            <a:endParaRPr lang="en-US" sz="40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6</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48478" y="424069"/>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8522" y="424069"/>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43AFE-1832-46E3-A3C6-0EED8F784C7F}"/>
              </a:ext>
            </a:extLst>
          </p:cNvPr>
          <p:cNvSpPr txBox="1"/>
          <p:nvPr/>
        </p:nvSpPr>
        <p:spPr>
          <a:xfrm>
            <a:off x="636104" y="1585319"/>
            <a:ext cx="11307418"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b="1">
              <a:latin typeface="Times New Roman" panose="02020603050405020304" pitchFamily="18" charset="0"/>
              <a:cs typeface="Times New Roman" panose="02020603050405020304" pitchFamily="18" charset="0"/>
            </a:endParaRPr>
          </a:p>
          <a:p>
            <a:r>
              <a:rPr lang="en-US" sz="2800" b="1">
                <a:latin typeface="Times New Roman" panose="02020603050405020304" pitchFamily="18" charset="0"/>
                <a:cs typeface="Times New Roman" panose="02020603050405020304" pitchFamily="18" charset="0"/>
              </a:rPr>
              <a:t>ZigBee based wireless Home automation  system.</a:t>
            </a:r>
            <a:endParaRPr lang="en-US" sz="2800">
              <a:latin typeface="Times New Roman" panose="02020603050405020304" pitchFamily="18" charset="0"/>
              <a:cs typeface="Times New Roman" panose="02020603050405020304" pitchFamily="18" charset="0"/>
            </a:endParaRPr>
          </a:p>
          <a:p>
            <a:r>
              <a:rPr lang="en-US" sz="2800"/>
              <a:t>	</a:t>
            </a:r>
            <a:r>
              <a:rPr lang="en-US" sz="2400"/>
              <a:t> </a:t>
            </a:r>
            <a:r>
              <a:rPr lang="en-US" sz="2000">
                <a:latin typeface="Times New Roman" panose="02020603050405020304" pitchFamily="18" charset="0"/>
                <a:cs typeface="Times New Roman" panose="02020603050405020304" pitchFamily="18" charset="0"/>
              </a:rPr>
              <a:t>It has physical range is between 10 to 20 meters, which can increase up to 150 meters by using direct sequence spread spectrum (DSSS).</a:t>
            </a:r>
            <a:r>
              <a:rPr lang="en-US" sz="2400"/>
              <a:t> </a:t>
            </a:r>
          </a:p>
          <a:p>
            <a:r>
              <a:rPr lang="en-US" sz="2800" b="1">
                <a:latin typeface="Times New Roman" panose="02020603050405020304" pitchFamily="18" charset="0"/>
                <a:cs typeface="Times New Roman" panose="02020603050405020304" pitchFamily="18" charset="0"/>
              </a:rPr>
              <a:t>GSM based Home automation system.</a:t>
            </a:r>
          </a:p>
          <a:p>
            <a:r>
              <a:rPr lang="en-US" sz="3200" b="1">
                <a:latin typeface="Times New Roman" panose="02020603050405020304" pitchFamily="18" charset="0"/>
                <a:cs typeface="Times New Roman" panose="02020603050405020304" pitchFamily="18" charset="0"/>
              </a:rPr>
              <a:t>	</a:t>
            </a:r>
            <a:r>
              <a:rPr lang="en-US" sz="2000"/>
              <a:t> </a:t>
            </a:r>
            <a:r>
              <a:rPr lang="en-US" sz="2000">
                <a:latin typeface="Times New Roman" panose="02020603050405020304" pitchFamily="18" charset="0"/>
                <a:cs typeface="Times New Roman" panose="02020603050405020304" pitchFamily="18" charset="0"/>
              </a:rPr>
              <a:t>There is no guarantee text message deliver to the system every time so it is not a reliable system. </a:t>
            </a:r>
          </a:p>
          <a:p>
            <a:r>
              <a:rPr lang="en-US" sz="2800" b="1">
                <a:latin typeface="Times New Roman" panose="02020603050405020304" pitchFamily="18" charset="0"/>
                <a:cs typeface="Times New Roman" panose="02020603050405020304" pitchFamily="18" charset="0"/>
              </a:rPr>
              <a:t>Smart security using DES algorithm.</a:t>
            </a:r>
            <a:r>
              <a:rPr lang="en-US" sz="2800">
                <a:latin typeface="Times New Roman" panose="02020603050405020304" pitchFamily="18" charset="0"/>
                <a:cs typeface="Times New Roman" panose="02020603050405020304" pitchFamily="18" charset="0"/>
              </a:rPr>
              <a:t> </a:t>
            </a:r>
          </a:p>
          <a:p>
            <a:r>
              <a:rPr lang="en-US" sz="2800"/>
              <a:t>	</a:t>
            </a:r>
            <a:r>
              <a:rPr lang="en-US" sz="2000">
                <a:latin typeface="Times New Roman" panose="02020603050405020304" pitchFamily="18" charset="0"/>
                <a:cs typeface="Times New Roman" panose="02020603050405020304" pitchFamily="18" charset="0"/>
              </a:rPr>
              <a:t>DES has a 56-bit key which raises the possibility of 2</a:t>
            </a:r>
            <a:r>
              <a:rPr lang="en-US" sz="2000" baseline="30000">
                <a:latin typeface="Times New Roman" panose="02020603050405020304" pitchFamily="18" charset="0"/>
                <a:cs typeface="Times New Roman" panose="02020603050405020304" pitchFamily="18" charset="0"/>
              </a:rPr>
              <a:t>56</a:t>
            </a:r>
            <a:r>
              <a:rPr lang="en-US" sz="2000">
                <a:latin typeface="Times New Roman" panose="02020603050405020304" pitchFamily="18" charset="0"/>
                <a:cs typeface="Times New Roman" panose="02020603050405020304" pitchFamily="18" charset="0"/>
              </a:rPr>
              <a:t> possible keys which make brute force possible.</a:t>
            </a:r>
            <a:endParaRPr lang="en-US" sz="2000"/>
          </a:p>
        </p:txBody>
      </p:sp>
    </p:spTree>
    <p:extLst>
      <p:ext uri="{BB962C8B-B14F-4D97-AF65-F5344CB8AC3E}">
        <p14:creationId xmlns:p14="http://schemas.microsoft.com/office/powerpoint/2010/main" val="11834987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320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6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7</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31911" y="395667"/>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5088" y="399847"/>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D7CA7-5C34-4376-914E-44FA0B5445B7}"/>
              </a:ext>
            </a:extLst>
          </p:cNvPr>
          <p:cNvSpPr txBox="1"/>
          <p:nvPr/>
        </p:nvSpPr>
        <p:spPr>
          <a:xfrm>
            <a:off x="1711187" y="395667"/>
            <a:ext cx="869176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40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C860C6-2A47-4176-AC28-D494EB69DA05}"/>
              </a:ext>
            </a:extLst>
          </p:cNvPr>
          <p:cNvSpPr txBox="1"/>
          <p:nvPr/>
        </p:nvSpPr>
        <p:spPr>
          <a:xfrm>
            <a:off x="2008532" y="596366"/>
            <a:ext cx="756699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LITERATURE SURVEY</a:t>
            </a:r>
          </a:p>
        </p:txBody>
      </p:sp>
      <p:graphicFrame>
        <p:nvGraphicFramePr>
          <p:cNvPr id="13" name="Table 13">
            <a:extLst>
              <a:ext uri="{FF2B5EF4-FFF2-40B4-BE49-F238E27FC236}">
                <a16:creationId xmlns:a16="http://schemas.microsoft.com/office/drawing/2014/main" id="{1BEC8820-0E89-425D-9ECB-3DEF2AC23270}"/>
              </a:ext>
            </a:extLst>
          </p:cNvPr>
          <p:cNvGraphicFramePr>
            <a:graphicFrameLocks noGrp="1"/>
          </p:cNvGraphicFramePr>
          <p:nvPr>
            <p:extLst>
              <p:ext uri="{D42A27DB-BD31-4B8C-83A1-F6EECF244321}">
                <p14:modId xmlns:p14="http://schemas.microsoft.com/office/powerpoint/2010/main" val="735697592"/>
              </p:ext>
            </p:extLst>
          </p:nvPr>
        </p:nvGraphicFramePr>
        <p:xfrm>
          <a:off x="357808" y="1904797"/>
          <a:ext cx="11463129" cy="3960042"/>
        </p:xfrm>
        <a:graphic>
          <a:graphicData uri="http://schemas.openxmlformats.org/drawingml/2006/table">
            <a:tbl>
              <a:tblPr firstRow="1" bandRow="1">
                <a:tableStyleId>{5940675A-B579-460E-94D1-54222C63F5DA}</a:tableStyleId>
              </a:tblPr>
              <a:tblGrid>
                <a:gridCol w="2021373">
                  <a:extLst>
                    <a:ext uri="{9D8B030D-6E8A-4147-A177-3AD203B41FA5}">
                      <a16:colId xmlns:a16="http://schemas.microsoft.com/office/drawing/2014/main" val="2398851143"/>
                    </a:ext>
                  </a:extLst>
                </a:gridCol>
                <a:gridCol w="1011701">
                  <a:extLst>
                    <a:ext uri="{9D8B030D-6E8A-4147-A177-3AD203B41FA5}">
                      <a16:colId xmlns:a16="http://schemas.microsoft.com/office/drawing/2014/main" val="1301971637"/>
                    </a:ext>
                  </a:extLst>
                </a:gridCol>
                <a:gridCol w="1413945">
                  <a:extLst>
                    <a:ext uri="{9D8B030D-6E8A-4147-A177-3AD203B41FA5}">
                      <a16:colId xmlns:a16="http://schemas.microsoft.com/office/drawing/2014/main" val="2638343100"/>
                    </a:ext>
                  </a:extLst>
                </a:gridCol>
                <a:gridCol w="7016110">
                  <a:extLst>
                    <a:ext uri="{9D8B030D-6E8A-4147-A177-3AD203B41FA5}">
                      <a16:colId xmlns:a16="http://schemas.microsoft.com/office/drawing/2014/main" val="3823928115"/>
                    </a:ext>
                  </a:extLst>
                </a:gridCol>
              </a:tblGrid>
              <a:tr h="452978">
                <a:tc>
                  <a:txBody>
                    <a:bodyPr/>
                    <a:lstStyle/>
                    <a:p>
                      <a:pPr algn="ctr"/>
                      <a:r>
                        <a:rPr lang="en-US" sz="2000" b="1">
                          <a:latin typeface="Times New Roman" panose="02020603050405020304" pitchFamily="18" charset="0"/>
                          <a:cs typeface="Times New Roman" panose="02020603050405020304" pitchFamily="18" charset="0"/>
                        </a:rPr>
                        <a:t>TITLE</a:t>
                      </a:r>
                      <a:r>
                        <a:rPr lang="en-US" b="1">
                          <a:latin typeface="Times New Roman" panose="02020603050405020304" pitchFamily="18" charset="0"/>
                          <a:cs typeface="Times New Roman" panose="02020603050405020304" pitchFamily="18" charset="0"/>
                        </a:rPr>
                        <a:t> </a:t>
                      </a:r>
                    </a:p>
                  </a:txBody>
                  <a:tcPr/>
                </a:tc>
                <a:tc>
                  <a:txBody>
                    <a:bodyPr/>
                    <a:lstStyle/>
                    <a:p>
                      <a:pPr algn="ctr"/>
                      <a:r>
                        <a:rPr lang="en-US" sz="2000" b="1">
                          <a:latin typeface="Times New Roman" panose="02020603050405020304" pitchFamily="18" charset="0"/>
                          <a:cs typeface="Times New Roman" panose="02020603050405020304" pitchFamily="18" charset="0"/>
                        </a:rPr>
                        <a:t>YEAR</a:t>
                      </a:r>
                    </a:p>
                  </a:txBody>
                  <a:tcPr/>
                </a:tc>
                <a:tc>
                  <a:txBody>
                    <a:bodyPr/>
                    <a:lstStyle/>
                    <a:p>
                      <a:pPr algn="ctr"/>
                      <a:r>
                        <a:rPr lang="en-US" sz="2000" b="1">
                          <a:latin typeface="Times New Roman" panose="02020603050405020304" pitchFamily="18" charset="0"/>
                          <a:cs typeface="Times New Roman" panose="02020603050405020304" pitchFamily="18" charset="0"/>
                        </a:rPr>
                        <a:t>AUTHOR</a:t>
                      </a:r>
                    </a:p>
                  </a:txBody>
                  <a:tcPr/>
                </a:tc>
                <a:tc>
                  <a:txBody>
                    <a:bodyPr/>
                    <a:lstStyle/>
                    <a:p>
                      <a:pPr algn="ctr"/>
                      <a:r>
                        <a:rPr lang="en-US" sz="2000" b="1">
                          <a:latin typeface="Times New Roman" panose="02020603050405020304" pitchFamily="18" charset="0"/>
                          <a:cs typeface="Times New Roman" panose="02020603050405020304" pitchFamily="18" charset="0"/>
                        </a:rPr>
                        <a:t>INFERENCE</a:t>
                      </a:r>
                    </a:p>
                  </a:txBody>
                  <a:tcPr/>
                </a:tc>
                <a:extLst>
                  <a:ext uri="{0D108BD9-81ED-4DB2-BD59-A6C34878D82A}">
                    <a16:rowId xmlns:a16="http://schemas.microsoft.com/office/drawing/2014/main" val="4175476149"/>
                  </a:ext>
                </a:extLst>
              </a:tr>
              <a:tr h="1076374">
                <a:tc>
                  <a:txBody>
                    <a:bodyPr/>
                    <a:lstStyle/>
                    <a:p>
                      <a:pPr algn="ctr"/>
                      <a:r>
                        <a:rPr lang="en-US" b="0">
                          <a:latin typeface="Times New Roman" panose="02020603050405020304" pitchFamily="18" charset="0"/>
                          <a:cs typeface="Times New Roman" panose="02020603050405020304" pitchFamily="18" charset="0"/>
                        </a:rPr>
                        <a:t>Home Automation using Internet of Things</a:t>
                      </a:r>
                    </a:p>
                  </a:txBody>
                  <a:tcPr/>
                </a:tc>
                <a:tc>
                  <a:txBody>
                    <a:bodyPr/>
                    <a:lstStyle/>
                    <a:p>
                      <a:pPr algn="ctr"/>
                      <a:r>
                        <a:rPr lang="en-US" b="0">
                          <a:latin typeface="Times New Roman" panose="02020603050405020304" pitchFamily="18" charset="0"/>
                          <a:cs typeface="Times New Roman" panose="02020603050405020304" pitchFamily="18" charset="0"/>
                        </a:rPr>
                        <a:t>2015</a:t>
                      </a:r>
                    </a:p>
                  </a:txBody>
                  <a:tcPr/>
                </a:tc>
                <a:tc>
                  <a:txBody>
                    <a:bodyPr/>
                    <a:lstStyle/>
                    <a:p>
                      <a:pPr algn="ctr"/>
                      <a:r>
                        <a:rPr lang="pt-BR" sz="1800" b="0" i="0" kern="1200">
                          <a:solidFill>
                            <a:schemeClr val="tx1"/>
                          </a:solidFill>
                          <a:effectLst/>
                          <a:latin typeface="Times New Roman" panose="02020603050405020304" pitchFamily="18" charset="0"/>
                          <a:ea typeface="+mn-ea"/>
                          <a:cs typeface="Times New Roman" panose="02020603050405020304" pitchFamily="18" charset="0"/>
                        </a:rPr>
                        <a:t>Vinay sagar  K,usuma S M</a:t>
                      </a:r>
                      <a:br>
                        <a:rPr lang="pt-BR" b="0">
                          <a:latin typeface="Times New Roman" panose="02020603050405020304" pitchFamily="18" charset="0"/>
                          <a:cs typeface="Times New Roman" panose="02020603050405020304" pitchFamily="18" charset="0"/>
                        </a:rPr>
                      </a:br>
                      <a:endParaRPr lang="en-US" b="0">
                        <a:latin typeface="Times New Roman" panose="02020603050405020304" pitchFamily="18" charset="0"/>
                        <a:cs typeface="Times New Roman" panose="02020603050405020304" pitchFamily="18" charset="0"/>
                      </a:endParaRPr>
                    </a:p>
                  </a:txBody>
                  <a:tcPr/>
                </a:tc>
                <a:tc>
                  <a:txBody>
                    <a:bodyPr/>
                    <a:lstStyle/>
                    <a:p>
                      <a:pPr algn="just"/>
                      <a:r>
                        <a:rPr lang="en-US" sz="1800" b="0" i="0" kern="1200">
                          <a:solidFill>
                            <a:schemeClr val="tx1"/>
                          </a:solidFill>
                          <a:effectLst/>
                          <a:latin typeface="Times New Roman" panose="02020603050405020304" pitchFamily="18" charset="0"/>
                          <a:ea typeface="+mn-ea"/>
                          <a:cs typeface="Times New Roman" panose="02020603050405020304" pitchFamily="18" charset="0"/>
                        </a:rPr>
                        <a:t>This paper present a Home Automation system(HAS) using Intel Galileo that employs the integration of cloud networking, wireless communication, to provide the user with remote control of various lights, fans, and appliances within their home and storing the data in the cloud.</a:t>
                      </a:r>
                      <a:endParaRPr lang="en-US"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34978714"/>
                  </a:ext>
                </a:extLst>
              </a:tr>
              <a:tr h="2318344">
                <a:tc>
                  <a:txBody>
                    <a:bodyPr/>
                    <a:lstStyle/>
                    <a:p>
                      <a:pPr algn="l"/>
                      <a:r>
                        <a:rPr lang="en-US" sz="1800" b="0" i="0" kern="1200">
                          <a:solidFill>
                            <a:schemeClr val="tx1"/>
                          </a:solidFill>
                          <a:effectLst/>
                          <a:latin typeface="Times New Roman" panose="02020603050405020304" pitchFamily="18" charset="0"/>
                          <a:ea typeface="+mn-ea"/>
                          <a:cs typeface="Times New Roman" panose="02020603050405020304" pitchFamily="18" charset="0"/>
                        </a:rPr>
                        <a:t>Smart Security and Smart Home</a:t>
                      </a:r>
                      <a:br>
                        <a:rPr lang="en-US" sz="1800" b="0" i="0" kern="1200">
                          <a:solidFill>
                            <a:schemeClr val="tx1"/>
                          </a:solidFill>
                          <a:effectLst/>
                          <a:latin typeface="Times New Roman" panose="02020603050405020304" pitchFamily="18" charset="0"/>
                          <a:ea typeface="+mn-ea"/>
                          <a:cs typeface="Times New Roman" panose="02020603050405020304" pitchFamily="18" charset="0"/>
                        </a:rPr>
                      </a:br>
                      <a:r>
                        <a:rPr lang="en-US" sz="1800" b="0" i="0" kern="1200">
                          <a:solidFill>
                            <a:schemeClr val="tx1"/>
                          </a:solidFill>
                          <a:effectLst/>
                          <a:latin typeface="Times New Roman" panose="02020603050405020304" pitchFamily="18" charset="0"/>
                          <a:ea typeface="+mn-ea"/>
                          <a:cs typeface="Times New Roman" panose="02020603050405020304" pitchFamily="18" charset="0"/>
                        </a:rPr>
                        <a:t>Automation</a:t>
                      </a:r>
                      <a:r>
                        <a:rPr lang="en-US" b="0">
                          <a:latin typeface="Times New Roman" panose="02020603050405020304" pitchFamily="18" charset="0"/>
                          <a:cs typeface="Times New Roman" panose="02020603050405020304" pitchFamily="18" charset="0"/>
                        </a:rPr>
                        <a:t> </a:t>
                      </a:r>
                    </a:p>
                  </a:txBody>
                  <a:tcPr/>
                </a:tc>
                <a:tc>
                  <a:txBody>
                    <a:bodyPr/>
                    <a:lstStyle/>
                    <a:p>
                      <a:pPr algn="ctr"/>
                      <a:r>
                        <a:rPr lang="en-US" b="0">
                          <a:latin typeface="Times New Roman" panose="02020603050405020304" pitchFamily="18" charset="0"/>
                          <a:cs typeface="Times New Roman" panose="02020603050405020304" pitchFamily="18" charset="0"/>
                        </a:rPr>
                        <a:t>2018</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Sudha Kousalya</a:t>
                      </a:r>
                      <a:r>
                        <a:rPr lang="en-US" b="0">
                          <a:latin typeface="Times New Roman" panose="02020603050405020304" pitchFamily="18" charset="0"/>
                          <a:cs typeface="Times New Roman" panose="02020603050405020304" pitchFamily="18" charset="0"/>
                        </a:rPr>
                        <a:t> ,</a:t>
                      </a:r>
                      <a:r>
                        <a:rPr lang="en-US" sz="1800" b="0" i="0" kern="1200">
                          <a:solidFill>
                            <a:schemeClr val="tx1"/>
                          </a:solidFill>
                          <a:effectLst/>
                          <a:latin typeface="Times New Roman" panose="02020603050405020304" pitchFamily="18" charset="0"/>
                          <a:ea typeface="+mn-ea"/>
                          <a:cs typeface="Times New Roman" panose="02020603050405020304" pitchFamily="18" charset="0"/>
                        </a:rPr>
                        <a:t> G. Reddi Priya, R. Vasanthi, B Venkatesh</a:t>
                      </a:r>
                      <a:endParaRPr lang="en-US" b="0">
                        <a:latin typeface="Times New Roman" panose="02020603050405020304" pitchFamily="18" charset="0"/>
                        <a:cs typeface="Times New Roman" panose="02020603050405020304" pitchFamily="18" charset="0"/>
                      </a:endParaRPr>
                    </a:p>
                  </a:txBody>
                  <a:tcPr/>
                </a:tc>
                <a:tc>
                  <a:txBody>
                    <a:bodyPr/>
                    <a:lstStyle/>
                    <a:p>
                      <a:pPr algn="just"/>
                      <a:r>
                        <a:rPr lang="en-US" sz="1800" b="0" i="0" kern="1200">
                          <a:solidFill>
                            <a:schemeClr val="tx1"/>
                          </a:solidFill>
                          <a:effectLst/>
                          <a:latin typeface="Times New Roman" panose="02020603050405020304" pitchFamily="18" charset="0"/>
                          <a:ea typeface="+mn-ea"/>
                          <a:cs typeface="Times New Roman" panose="02020603050405020304" pitchFamily="18" charset="0"/>
                        </a:rPr>
                        <a:t>The project focuses on controlling lights and fans referred as Home Automation and providing Smart security by sending an captured image through an E-mail to the owner using internet when an object is detected. By using “Node MCU” Module we are going to implement this project. This will be more helpful for Handicapped and aged people.</a:t>
                      </a:r>
                    </a:p>
                  </a:txBody>
                  <a:tcPr/>
                </a:tc>
                <a:extLst>
                  <a:ext uri="{0D108BD9-81ED-4DB2-BD59-A6C34878D82A}">
                    <a16:rowId xmlns:a16="http://schemas.microsoft.com/office/drawing/2014/main" val="3963403215"/>
                  </a:ext>
                </a:extLst>
              </a:tr>
            </a:tbl>
          </a:graphicData>
        </a:graphic>
      </p:graphicFrame>
    </p:spTree>
    <p:extLst>
      <p:ext uri="{BB962C8B-B14F-4D97-AF65-F5344CB8AC3E}">
        <p14:creationId xmlns:p14="http://schemas.microsoft.com/office/powerpoint/2010/main" val="439231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6E23A-28A4-4054-8C43-8B140387C308}"/>
              </a:ext>
            </a:extLst>
          </p:cNvPr>
          <p:cNvSpPr>
            <a:spLocks noGrp="1"/>
          </p:cNvSpPr>
          <p:nvPr>
            <p:ph type="title"/>
          </p:nvPr>
        </p:nvSpPr>
        <p:spPr>
          <a:xfrm>
            <a:off x="1351722" y="489541"/>
            <a:ext cx="8880613" cy="1325563"/>
          </a:xfrm>
        </p:spPr>
        <p:txBody>
          <a:bodyPr>
            <a:normAutofit/>
          </a:bodyPr>
          <a:lstStyle/>
          <a:p>
            <a:pPr algn="ctr"/>
            <a:r>
              <a:rPr lang="en-US" sz="320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6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8</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03338" y="368891"/>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2666" y="433026"/>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D7CA7-5C34-4376-914E-44FA0B5445B7}"/>
              </a:ext>
            </a:extLst>
          </p:cNvPr>
          <p:cNvSpPr txBox="1"/>
          <p:nvPr/>
        </p:nvSpPr>
        <p:spPr>
          <a:xfrm>
            <a:off x="1711187" y="395667"/>
            <a:ext cx="869176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40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C860C6-2A47-4176-AC28-D494EB69DA05}"/>
              </a:ext>
            </a:extLst>
          </p:cNvPr>
          <p:cNvSpPr txBox="1"/>
          <p:nvPr/>
        </p:nvSpPr>
        <p:spPr>
          <a:xfrm>
            <a:off x="2008532" y="596366"/>
            <a:ext cx="756699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latin typeface="Times New Roman" panose="02020603050405020304" pitchFamily="18" charset="0"/>
                <a:cs typeface="Times New Roman" panose="02020603050405020304" pitchFamily="18" charset="0"/>
              </a:rPr>
              <a:t>LITERATURE SURVEY</a:t>
            </a:r>
          </a:p>
        </p:txBody>
      </p:sp>
      <p:graphicFrame>
        <p:nvGraphicFramePr>
          <p:cNvPr id="13" name="Table 13">
            <a:extLst>
              <a:ext uri="{FF2B5EF4-FFF2-40B4-BE49-F238E27FC236}">
                <a16:creationId xmlns:a16="http://schemas.microsoft.com/office/drawing/2014/main" id="{1BEC8820-0E89-425D-9ECB-3DEF2AC23270}"/>
              </a:ext>
            </a:extLst>
          </p:cNvPr>
          <p:cNvGraphicFramePr>
            <a:graphicFrameLocks noGrp="1"/>
          </p:cNvGraphicFramePr>
          <p:nvPr>
            <p:extLst>
              <p:ext uri="{D42A27DB-BD31-4B8C-83A1-F6EECF244321}">
                <p14:modId xmlns:p14="http://schemas.microsoft.com/office/powerpoint/2010/main" val="1485082744"/>
              </p:ext>
            </p:extLst>
          </p:nvPr>
        </p:nvGraphicFramePr>
        <p:xfrm>
          <a:off x="244334" y="2073248"/>
          <a:ext cx="11703332" cy="3769602"/>
        </p:xfrm>
        <a:graphic>
          <a:graphicData uri="http://schemas.openxmlformats.org/drawingml/2006/table">
            <a:tbl>
              <a:tblPr firstRow="1" bandRow="1">
                <a:tableStyleId>{5940675A-B579-460E-94D1-54222C63F5DA}</a:tableStyleId>
              </a:tblPr>
              <a:tblGrid>
                <a:gridCol w="2079155">
                  <a:extLst>
                    <a:ext uri="{9D8B030D-6E8A-4147-A177-3AD203B41FA5}">
                      <a16:colId xmlns:a16="http://schemas.microsoft.com/office/drawing/2014/main" val="2398851143"/>
                    </a:ext>
                  </a:extLst>
                </a:gridCol>
                <a:gridCol w="1040621">
                  <a:extLst>
                    <a:ext uri="{9D8B030D-6E8A-4147-A177-3AD203B41FA5}">
                      <a16:colId xmlns:a16="http://schemas.microsoft.com/office/drawing/2014/main" val="1301971637"/>
                    </a:ext>
                  </a:extLst>
                </a:gridCol>
                <a:gridCol w="1645704">
                  <a:extLst>
                    <a:ext uri="{9D8B030D-6E8A-4147-A177-3AD203B41FA5}">
                      <a16:colId xmlns:a16="http://schemas.microsoft.com/office/drawing/2014/main" val="2638343100"/>
                    </a:ext>
                  </a:extLst>
                </a:gridCol>
                <a:gridCol w="6937852">
                  <a:extLst>
                    <a:ext uri="{9D8B030D-6E8A-4147-A177-3AD203B41FA5}">
                      <a16:colId xmlns:a16="http://schemas.microsoft.com/office/drawing/2014/main" val="3823928115"/>
                    </a:ext>
                  </a:extLst>
                </a:gridCol>
              </a:tblGrid>
              <a:tr h="362480">
                <a:tc>
                  <a:txBody>
                    <a:bodyPr/>
                    <a:lstStyle/>
                    <a:p>
                      <a:pPr algn="ctr"/>
                      <a:r>
                        <a:rPr lang="en-US" sz="2000" b="1">
                          <a:latin typeface="Times New Roman" panose="02020603050405020304" pitchFamily="18" charset="0"/>
                          <a:cs typeface="Times New Roman" panose="02020603050405020304" pitchFamily="18" charset="0"/>
                        </a:rPr>
                        <a:t>TITLE</a:t>
                      </a:r>
                      <a:r>
                        <a:rPr lang="en-US" b="1">
                          <a:latin typeface="Times New Roman" panose="02020603050405020304" pitchFamily="18" charset="0"/>
                          <a:cs typeface="Times New Roman" panose="02020603050405020304" pitchFamily="18" charset="0"/>
                        </a:rPr>
                        <a:t> </a:t>
                      </a:r>
                    </a:p>
                  </a:txBody>
                  <a:tcPr/>
                </a:tc>
                <a:tc>
                  <a:txBody>
                    <a:bodyPr/>
                    <a:lstStyle/>
                    <a:p>
                      <a:pPr algn="ctr"/>
                      <a:r>
                        <a:rPr lang="en-US" sz="2000" b="1">
                          <a:latin typeface="Times New Roman" panose="02020603050405020304" pitchFamily="18" charset="0"/>
                          <a:cs typeface="Times New Roman" panose="02020603050405020304" pitchFamily="18" charset="0"/>
                        </a:rPr>
                        <a:t>YEAR</a:t>
                      </a:r>
                    </a:p>
                  </a:txBody>
                  <a:tcPr/>
                </a:tc>
                <a:tc>
                  <a:txBody>
                    <a:bodyPr/>
                    <a:lstStyle/>
                    <a:p>
                      <a:pPr algn="ctr"/>
                      <a:r>
                        <a:rPr lang="en-US" sz="2000" b="1">
                          <a:latin typeface="Times New Roman" panose="02020603050405020304" pitchFamily="18" charset="0"/>
                          <a:cs typeface="Times New Roman" panose="02020603050405020304" pitchFamily="18" charset="0"/>
                        </a:rPr>
                        <a:t>AUTHOR</a:t>
                      </a:r>
                    </a:p>
                  </a:txBody>
                  <a:tcPr/>
                </a:tc>
                <a:tc>
                  <a:txBody>
                    <a:bodyPr/>
                    <a:lstStyle/>
                    <a:p>
                      <a:pPr algn="ctr"/>
                      <a:r>
                        <a:rPr lang="en-US" sz="2000" b="1">
                          <a:latin typeface="Times New Roman" panose="02020603050405020304" pitchFamily="18" charset="0"/>
                          <a:cs typeface="Times New Roman" panose="02020603050405020304" pitchFamily="18" charset="0"/>
                        </a:rPr>
                        <a:t>INFERENCE</a:t>
                      </a:r>
                    </a:p>
                  </a:txBody>
                  <a:tcPr/>
                </a:tc>
                <a:extLst>
                  <a:ext uri="{0D108BD9-81ED-4DB2-BD59-A6C34878D82A}">
                    <a16:rowId xmlns:a16="http://schemas.microsoft.com/office/drawing/2014/main" val="4175476149"/>
                  </a:ext>
                </a:extLst>
              </a:tr>
              <a:tr h="1338387">
                <a:tc>
                  <a:txBody>
                    <a:bodyPr/>
                    <a:lstStyle/>
                    <a:p>
                      <a:pPr algn="l"/>
                      <a:r>
                        <a:rPr lang="en-US" sz="1800" b="0" i="0" kern="1200">
                          <a:solidFill>
                            <a:schemeClr val="tx1"/>
                          </a:solidFill>
                          <a:effectLst/>
                          <a:latin typeface="Times New Roman" panose="02020603050405020304" pitchFamily="18" charset="0"/>
                          <a:ea typeface="+mn-ea"/>
                          <a:cs typeface="Times New Roman" panose="02020603050405020304" pitchFamily="18" charset="0"/>
                        </a:rPr>
                        <a:t>Smart Home Automation Using Machine Learning</a:t>
                      </a:r>
                      <a:br>
                        <a:rPr lang="en-US" sz="1800" b="0" i="0" kern="1200">
                          <a:solidFill>
                            <a:schemeClr val="tx1"/>
                          </a:solidFill>
                          <a:effectLst/>
                          <a:latin typeface="Times New Roman" panose="02020603050405020304" pitchFamily="18" charset="0"/>
                          <a:ea typeface="+mn-ea"/>
                          <a:cs typeface="Times New Roman" panose="02020603050405020304" pitchFamily="18" charset="0"/>
                        </a:rPr>
                      </a:br>
                      <a:r>
                        <a:rPr lang="en-US" sz="1800" b="0" i="0" kern="1200">
                          <a:solidFill>
                            <a:schemeClr val="tx1"/>
                          </a:solidFill>
                          <a:effectLst/>
                          <a:latin typeface="Times New Roman" panose="02020603050405020304" pitchFamily="18" charset="0"/>
                          <a:ea typeface="+mn-ea"/>
                          <a:cs typeface="Times New Roman" panose="02020603050405020304" pitchFamily="18" charset="0"/>
                        </a:rPr>
                        <a:t>Algorithms</a:t>
                      </a:r>
                      <a:r>
                        <a:rPr lang="en-US" sz="1800">
                          <a:latin typeface="Times New Roman" panose="02020603050405020304" pitchFamily="18" charset="0"/>
                          <a:cs typeface="Times New Roman" panose="02020603050405020304" pitchFamily="18" charset="0"/>
                        </a:rPr>
                        <a:t> .</a:t>
                      </a:r>
                      <a:endParaRPr lang="en-US" sz="1800" b="0">
                        <a:latin typeface="Times New Roman" panose="02020603050405020304" pitchFamily="18" charset="0"/>
                        <a:cs typeface="Times New Roman" panose="02020603050405020304" pitchFamily="18" charset="0"/>
                      </a:endParaRPr>
                    </a:p>
                  </a:txBody>
                  <a:tcPr/>
                </a:tc>
                <a:tc>
                  <a:txBody>
                    <a:bodyPr/>
                    <a:lstStyle/>
                    <a:p>
                      <a:pPr algn="ctr"/>
                      <a:r>
                        <a:rPr lang="en-US" sz="1800" b="0">
                          <a:latin typeface="Times New Roman" panose="02020603050405020304" pitchFamily="18" charset="0"/>
                          <a:cs typeface="Times New Roman" panose="02020603050405020304" pitchFamily="18" charset="0"/>
                        </a:rPr>
                        <a:t>2020</a:t>
                      </a:r>
                    </a:p>
                  </a:txBody>
                  <a:tcPr/>
                </a:tc>
                <a:tc>
                  <a:txBody>
                    <a:bodyPr/>
                    <a:lstStyle/>
                    <a:p>
                      <a:pPr algn="l"/>
                      <a:r>
                        <a:rPr lang="en-US" sz="1800" b="0" i="0" kern="1200">
                          <a:solidFill>
                            <a:schemeClr val="tx1"/>
                          </a:solidFill>
                          <a:effectLst/>
                          <a:latin typeface="Times New Roman" panose="02020603050405020304" pitchFamily="18" charset="0"/>
                          <a:ea typeface="+mn-ea"/>
                          <a:cs typeface="Times New Roman" panose="02020603050405020304" pitchFamily="18" charset="0"/>
                        </a:rPr>
                        <a:t>John Jaihar, Neehal Lingayat, Patel Sapan Vijaybhai, </a:t>
                      </a:r>
                      <a:endParaRPr lang="en-US" sz="1800" b="0">
                        <a:latin typeface="Times New Roman" panose="02020603050405020304" pitchFamily="18" charset="0"/>
                        <a:cs typeface="Times New Roman" panose="02020603050405020304" pitchFamily="18" charset="0"/>
                      </a:endParaRPr>
                    </a:p>
                  </a:txBody>
                  <a:tcPr/>
                </a:tc>
                <a:tc>
                  <a:txBody>
                    <a:bodyPr/>
                    <a:lstStyle/>
                    <a:p>
                      <a:pPr algn="just"/>
                      <a:r>
                        <a:rPr lang="en-US" sz="1800" b="0" i="0" kern="1200">
                          <a:solidFill>
                            <a:schemeClr val="tx1"/>
                          </a:solidFill>
                          <a:effectLst/>
                          <a:latin typeface="Times New Roman" panose="02020603050405020304" pitchFamily="18" charset="0"/>
                          <a:ea typeface="+mn-ea"/>
                          <a:cs typeface="Times New Roman" panose="02020603050405020304" pitchFamily="18" charset="0"/>
                        </a:rPr>
                        <a:t>These systems need to carefully analyze the user needs and the conditions of the surroundings in order to predict future actions and also minimizes user interaction. Traditional home automation system that provides only remote access and control are not that effective in terms of being ‘smart’, </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34978714"/>
                  </a:ext>
                </a:extLst>
              </a:tr>
              <a:tr h="1910322">
                <a:tc>
                  <a:txBody>
                    <a:bodyPr/>
                    <a:lstStyle/>
                    <a:p>
                      <a:pPr algn="l"/>
                      <a:r>
                        <a:rPr lang="en-US" sz="1800" b="0" i="0" kern="1200">
                          <a:solidFill>
                            <a:schemeClr val="tx1"/>
                          </a:solidFill>
                          <a:effectLst/>
                          <a:latin typeface="Times New Roman" panose="02020603050405020304" pitchFamily="18" charset="0"/>
                          <a:ea typeface="+mn-ea"/>
                          <a:cs typeface="Times New Roman" panose="02020603050405020304" pitchFamily="18" charset="0"/>
                        </a:rPr>
                        <a:t>The Search and Improvement of DES Algorithm for</a:t>
                      </a:r>
                      <a:br>
                        <a:rPr lang="en-US" sz="1800" b="0" i="0" kern="1200">
                          <a:solidFill>
                            <a:schemeClr val="tx1"/>
                          </a:solidFill>
                          <a:effectLst/>
                          <a:latin typeface="Times New Roman" panose="02020603050405020304" pitchFamily="18" charset="0"/>
                          <a:ea typeface="+mn-ea"/>
                          <a:cs typeface="Times New Roman" panose="02020603050405020304" pitchFamily="18" charset="0"/>
                        </a:rPr>
                      </a:br>
                      <a:r>
                        <a:rPr lang="en-US" sz="1800" b="0" i="0" kern="1200">
                          <a:solidFill>
                            <a:schemeClr val="tx1"/>
                          </a:solidFill>
                          <a:effectLst/>
                          <a:latin typeface="Times New Roman" panose="02020603050405020304" pitchFamily="18" charset="0"/>
                          <a:ea typeface="+mn-ea"/>
                          <a:cs typeface="Times New Roman" panose="02020603050405020304" pitchFamily="18" charset="0"/>
                        </a:rPr>
                        <a:t>Data Transmission Security in SCADA.</a:t>
                      </a:r>
                      <a:endParaRPr lang="en-US" sz="1800" b="0">
                        <a:latin typeface="Times New Roman" panose="02020603050405020304" pitchFamily="18" charset="0"/>
                        <a:cs typeface="Times New Roman" panose="02020603050405020304" pitchFamily="18" charset="0"/>
                      </a:endParaRPr>
                    </a:p>
                  </a:txBody>
                  <a:tcPr/>
                </a:tc>
                <a:tc>
                  <a:txBody>
                    <a:bodyPr/>
                    <a:lstStyle/>
                    <a:p>
                      <a:pPr algn="ctr"/>
                      <a:r>
                        <a:rPr lang="en-US" sz="1800" b="0">
                          <a:latin typeface="Times New Roman" panose="02020603050405020304" pitchFamily="18" charset="0"/>
                          <a:cs typeface="Times New Roman" panose="02020603050405020304" pitchFamily="18" charset="0"/>
                        </a:rPr>
                        <a:t>2019</a:t>
                      </a:r>
                    </a:p>
                  </a:txBody>
                  <a:tcPr/>
                </a:tc>
                <a:tc>
                  <a:txBody>
                    <a:bodyPr/>
                    <a:lstStyle/>
                    <a:p>
                      <a:pPr algn="l"/>
                      <a:r>
                        <a:rPr lang="en-US" sz="1800" b="0" i="0" kern="1200">
                          <a:solidFill>
                            <a:schemeClr val="tx1"/>
                          </a:solidFill>
                          <a:effectLst/>
                          <a:latin typeface="+mn-lt"/>
                          <a:ea typeface="+mn-ea"/>
                          <a:cs typeface="+mn-cs"/>
                        </a:rPr>
                        <a:t>Xu Xudong, Tian Na.</a:t>
                      </a:r>
                      <a:endParaRPr lang="en-US" sz="1800">
                        <a:latin typeface="Times New Roman" panose="02020603050405020304" pitchFamily="18" charset="0"/>
                        <a:cs typeface="Times New Roman" panose="02020603050405020304" pitchFamily="18" charset="0"/>
                      </a:endParaRPr>
                    </a:p>
                  </a:txBody>
                  <a:tcPr/>
                </a:tc>
                <a:tc>
                  <a:txBody>
                    <a:bodyPr/>
                    <a:lstStyle/>
                    <a:p>
                      <a:pPr algn="just"/>
                      <a:r>
                        <a:rPr lang="en-US" sz="1800" b="0">
                          <a:latin typeface="Times New Roman" panose="02020603050405020304" pitchFamily="18" charset="0"/>
                          <a:cs typeface="Times New Roman" panose="02020603050405020304" pitchFamily="18" charset="0"/>
                        </a:rPr>
                        <a:t>The wide application of DES has a short key in the world , which cannot meet the demand of the current network security . The DES algorithm is proposed and implemented in the C++ language ,which is based on the deep research of data encryption methods and DES algorithm particularly.</a:t>
                      </a:r>
                    </a:p>
                  </a:txBody>
                  <a:tcPr/>
                </a:tc>
                <a:extLst>
                  <a:ext uri="{0D108BD9-81ED-4DB2-BD59-A6C34878D82A}">
                    <a16:rowId xmlns:a16="http://schemas.microsoft.com/office/drawing/2014/main" val="3963403215"/>
                  </a:ext>
                </a:extLst>
              </a:tr>
            </a:tbl>
          </a:graphicData>
        </a:graphic>
      </p:graphicFrame>
    </p:spTree>
    <p:extLst>
      <p:ext uri="{BB962C8B-B14F-4D97-AF65-F5344CB8AC3E}">
        <p14:creationId xmlns:p14="http://schemas.microsoft.com/office/powerpoint/2010/main" val="25015979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8E94943D-2AED-4FA5-9DBF-E880D6F5B710}"/>
              </a:ext>
            </a:extLst>
          </p:cNvPr>
          <p:cNvSpPr>
            <a:spLocks noGrp="1"/>
          </p:cNvSpPr>
          <p:nvPr>
            <p:ph type="dt" sz="half" idx="10"/>
          </p:nvPr>
        </p:nvSpPr>
        <p:spPr/>
        <p:txBody>
          <a:bodyPr/>
          <a:lstStyle/>
          <a:p>
            <a:r>
              <a:rPr lang="en-US">
                <a:solidFill>
                  <a:schemeClr val="tx1"/>
                </a:solidFill>
              </a:rPr>
              <a:t>15/06/2022</a:t>
            </a:r>
          </a:p>
        </p:txBody>
      </p:sp>
      <p:sp>
        <p:nvSpPr>
          <p:cNvPr id="7" name="Footer Placeholder 6">
            <a:extLst>
              <a:ext uri="{FF2B5EF4-FFF2-40B4-BE49-F238E27FC236}">
                <a16:creationId xmlns:a16="http://schemas.microsoft.com/office/drawing/2014/main" id="{C43E3E55-9CB2-452E-B2E3-1B0C18BD9889}"/>
              </a:ext>
            </a:extLst>
          </p:cNvPr>
          <p:cNvSpPr>
            <a:spLocks noGrp="1"/>
          </p:cNvSpPr>
          <p:nvPr>
            <p:ph type="ftr" sz="quarter" idx="11"/>
          </p:nvPr>
        </p:nvSpPr>
        <p:spPr>
          <a:xfrm>
            <a:off x="4578322" y="6408567"/>
            <a:ext cx="4114800" cy="365125"/>
          </a:xfrm>
        </p:spPr>
        <p:txBody>
          <a:bodyPr/>
          <a:lstStyle/>
          <a:p>
            <a:r>
              <a:rPr lang="en-US">
                <a:solidFill>
                  <a:schemeClr val="tx1"/>
                </a:solidFill>
              </a:rPr>
              <a:t>THIRD REVIEW</a:t>
            </a:r>
          </a:p>
        </p:txBody>
      </p:sp>
      <p:sp>
        <p:nvSpPr>
          <p:cNvPr id="8" name="Slide Number Placeholder 7">
            <a:extLst>
              <a:ext uri="{FF2B5EF4-FFF2-40B4-BE49-F238E27FC236}">
                <a16:creationId xmlns:a16="http://schemas.microsoft.com/office/drawing/2014/main" id="{16CCD42C-AB43-4575-A7CE-C7FBD7A82752}"/>
              </a:ext>
            </a:extLst>
          </p:cNvPr>
          <p:cNvSpPr>
            <a:spLocks noGrp="1"/>
          </p:cNvSpPr>
          <p:nvPr>
            <p:ph type="sldNum" sz="quarter" idx="12"/>
          </p:nvPr>
        </p:nvSpPr>
        <p:spPr>
          <a:xfrm>
            <a:off x="9312966" y="6353037"/>
            <a:ext cx="2743200" cy="365125"/>
          </a:xfrm>
        </p:spPr>
        <p:txBody>
          <a:bodyPr/>
          <a:lstStyle/>
          <a:p>
            <a:fld id="{16F19D6D-7C94-4984-827C-E083B62127D2}" type="slidenum">
              <a:rPr lang="en-US" smtClean="0">
                <a:solidFill>
                  <a:schemeClr val="tx1"/>
                </a:solidFill>
              </a:rPr>
              <a:t>9</a:t>
            </a:fld>
            <a:endParaRPr lang="en-US">
              <a:solidFill>
                <a:schemeClr val="tx1"/>
              </a:solidFill>
            </a:endParaRPr>
          </a:p>
        </p:txBody>
      </p:sp>
      <p:pic>
        <p:nvPicPr>
          <p:cNvPr id="2" name="Picture 1">
            <a:extLst>
              <a:ext uri="{FF2B5EF4-FFF2-40B4-BE49-F238E27FC236}">
                <a16:creationId xmlns:a16="http://schemas.microsoft.com/office/drawing/2014/main" id="{C758DFBB-24E9-48AC-8F4E-8B19C501ACC5}"/>
              </a:ext>
            </a:extLst>
          </p:cNvPr>
          <p:cNvPicPr>
            <a:picLocks noChangeAspect="1"/>
          </p:cNvPicPr>
          <p:nvPr/>
        </p:nvPicPr>
        <p:blipFill>
          <a:blip r:embed="rId2"/>
          <a:stretch>
            <a:fillRect/>
          </a:stretch>
        </p:blipFill>
        <p:spPr>
          <a:xfrm>
            <a:off x="220318" y="429215"/>
            <a:ext cx="1656522" cy="1446213"/>
          </a:xfrm>
          <a:prstGeom prst="rect">
            <a:avLst/>
          </a:prstGeom>
        </p:spPr>
      </p:pic>
      <p:pic>
        <p:nvPicPr>
          <p:cNvPr id="1026" name="Picture 2" descr="Anna University MIT campus, chrompet. - Home | Facebook">
            <a:extLst>
              <a:ext uri="{FF2B5EF4-FFF2-40B4-BE49-F238E27FC236}">
                <a16:creationId xmlns:a16="http://schemas.microsoft.com/office/drawing/2014/main" id="{276E89B3-121B-4EE1-8639-4B4A41A6EE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48917" y="429215"/>
            <a:ext cx="19050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39CFC9-CD8F-4B6A-9799-E38DAEDB011B}"/>
              </a:ext>
            </a:extLst>
          </p:cNvPr>
          <p:cNvSpPr/>
          <p:nvPr/>
        </p:nvSpPr>
        <p:spPr>
          <a:xfrm>
            <a:off x="620582" y="2016770"/>
            <a:ext cx="5225895" cy="1903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 name="TextBox 2">
            <a:extLst>
              <a:ext uri="{FF2B5EF4-FFF2-40B4-BE49-F238E27FC236}">
                <a16:creationId xmlns:a16="http://schemas.microsoft.com/office/drawing/2014/main" id="{DBDD7CA7-5C34-4376-914E-44FA0B5445B7}"/>
              </a:ext>
            </a:extLst>
          </p:cNvPr>
          <p:cNvSpPr txBox="1"/>
          <p:nvPr/>
        </p:nvSpPr>
        <p:spPr>
          <a:xfrm>
            <a:off x="3233530" y="755374"/>
            <a:ext cx="527436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latin typeface="Times New Roman" panose="02020603050405020304" pitchFamily="18" charset="0"/>
                <a:cs typeface="Times New Roman" panose="02020603050405020304" pitchFamily="18" charset="0"/>
              </a:rPr>
              <a:t>BLOCK DIAGRAM</a:t>
            </a:r>
          </a:p>
        </p:txBody>
      </p:sp>
      <p:sp>
        <p:nvSpPr>
          <p:cNvPr id="5" name="Rectangle 4">
            <a:extLst>
              <a:ext uri="{FF2B5EF4-FFF2-40B4-BE49-F238E27FC236}">
                <a16:creationId xmlns:a16="http://schemas.microsoft.com/office/drawing/2014/main" id="{2BCAC45E-FC5D-4157-B921-F814F9BE829F}"/>
              </a:ext>
            </a:extLst>
          </p:cNvPr>
          <p:cNvSpPr/>
          <p:nvPr/>
        </p:nvSpPr>
        <p:spPr>
          <a:xfrm>
            <a:off x="6389823" y="2016770"/>
            <a:ext cx="2806554" cy="1806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a16="http://schemas.microsoft.com/office/drawing/2014/main" id="{F251BA9E-E70E-4890-9032-95EBB5EBEF29}"/>
              </a:ext>
            </a:extLst>
          </p:cNvPr>
          <p:cNvSpPr/>
          <p:nvPr/>
        </p:nvSpPr>
        <p:spPr>
          <a:xfrm>
            <a:off x="2851496" y="4102704"/>
            <a:ext cx="4599177" cy="19939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dirty="0"/>
          </a:p>
        </p:txBody>
      </p:sp>
      <p:sp>
        <p:nvSpPr>
          <p:cNvPr id="10" name="Rectangle: Rounded Corners 9">
            <a:extLst>
              <a:ext uri="{FF2B5EF4-FFF2-40B4-BE49-F238E27FC236}">
                <a16:creationId xmlns:a16="http://schemas.microsoft.com/office/drawing/2014/main" id="{60B30B10-6BE1-4C8A-B37D-BC4867F10C91}"/>
              </a:ext>
            </a:extLst>
          </p:cNvPr>
          <p:cNvSpPr/>
          <p:nvPr/>
        </p:nvSpPr>
        <p:spPr>
          <a:xfrm>
            <a:off x="822466" y="2251333"/>
            <a:ext cx="1931250" cy="11776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ANDROID APP or WEB</a:t>
            </a:r>
          </a:p>
          <a:p>
            <a:pPr algn="ctr"/>
            <a:r>
              <a:rPr lang="en-US" b="1">
                <a:solidFill>
                  <a:schemeClr val="tx1"/>
                </a:solidFill>
                <a:latin typeface="Times New Roman" panose="02020603050405020304" pitchFamily="18" charset="0"/>
                <a:cs typeface="Times New Roman" panose="02020603050405020304" pitchFamily="18" charset="0"/>
              </a:rPr>
              <a:t>(CLIENT SOCKET)</a:t>
            </a:r>
          </a:p>
        </p:txBody>
      </p:sp>
      <p:sp>
        <p:nvSpPr>
          <p:cNvPr id="15" name="Rectangle: Rounded Corners 14">
            <a:extLst>
              <a:ext uri="{FF2B5EF4-FFF2-40B4-BE49-F238E27FC236}">
                <a16:creationId xmlns:a16="http://schemas.microsoft.com/office/drawing/2014/main" id="{0C3C7347-9331-4F87-8491-6AFF1B3CCF45}"/>
              </a:ext>
            </a:extLst>
          </p:cNvPr>
          <p:cNvSpPr/>
          <p:nvPr/>
        </p:nvSpPr>
        <p:spPr>
          <a:xfrm>
            <a:off x="6585944" y="2251333"/>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RASPBERRY PI</a:t>
            </a:r>
          </a:p>
        </p:txBody>
      </p:sp>
      <p:sp>
        <p:nvSpPr>
          <p:cNvPr id="9" name="Rectangle 8">
            <a:extLst>
              <a:ext uri="{FF2B5EF4-FFF2-40B4-BE49-F238E27FC236}">
                <a16:creationId xmlns:a16="http://schemas.microsoft.com/office/drawing/2014/main" id="{703C72D3-5729-4DF0-B630-0FEB61F447EE}"/>
              </a:ext>
            </a:extLst>
          </p:cNvPr>
          <p:cNvSpPr/>
          <p:nvPr/>
        </p:nvSpPr>
        <p:spPr>
          <a:xfrm>
            <a:off x="7710988" y="3916343"/>
            <a:ext cx="4168459" cy="2149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Rounded Corners 11">
            <a:extLst>
              <a:ext uri="{FF2B5EF4-FFF2-40B4-BE49-F238E27FC236}">
                <a16:creationId xmlns:a16="http://schemas.microsoft.com/office/drawing/2014/main" id="{96B79312-53F0-4A64-924B-CDBE4FB235D7}"/>
              </a:ext>
            </a:extLst>
          </p:cNvPr>
          <p:cNvSpPr/>
          <p:nvPr/>
        </p:nvSpPr>
        <p:spPr>
          <a:xfrm>
            <a:off x="3443996" y="2266855"/>
            <a:ext cx="1878728" cy="11466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b="1">
              <a:solidFill>
                <a:schemeClr val="tx1"/>
              </a:solidFill>
              <a:latin typeface="Times New Roman" panose="02020603050405020304" pitchFamily="18" charset="0"/>
              <a:cs typeface="Times New Roman" panose="02020603050405020304" pitchFamily="18" charset="0"/>
            </a:endParaRPr>
          </a:p>
          <a:p>
            <a:pPr algn="ctr"/>
            <a:r>
              <a:rPr lang="en-US" b="1">
                <a:solidFill>
                  <a:schemeClr val="tx1"/>
                </a:solidFill>
                <a:latin typeface="Times New Roman" panose="02020603050405020304" pitchFamily="18" charset="0"/>
                <a:cs typeface="Times New Roman" panose="02020603050405020304" pitchFamily="18" charset="0"/>
              </a:rPr>
              <a:t>ENCRYPTION USING AES ALGORITHM</a:t>
            </a:r>
          </a:p>
          <a:p>
            <a:pPr algn="ct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3353F3CF-1F40-4AD6-815B-838A03AFAC41}"/>
              </a:ext>
            </a:extLst>
          </p:cNvPr>
          <p:cNvSpPr/>
          <p:nvPr/>
        </p:nvSpPr>
        <p:spPr>
          <a:xfrm>
            <a:off x="8383624" y="5469017"/>
            <a:ext cx="1298608" cy="4387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a:solidFill>
                  <a:schemeClr val="tx1"/>
                </a:solidFill>
                <a:latin typeface="Times New Roman" panose="02020603050405020304" pitchFamily="18" charset="0"/>
                <a:cs typeface="Times New Roman" panose="02020603050405020304" pitchFamily="18" charset="0"/>
              </a:rPr>
              <a:t>DOOR CONTROL</a:t>
            </a:r>
          </a:p>
        </p:txBody>
      </p:sp>
      <p:sp>
        <p:nvSpPr>
          <p:cNvPr id="44" name="Rectangle: Rounded Corners 43">
            <a:extLst>
              <a:ext uri="{FF2B5EF4-FFF2-40B4-BE49-F238E27FC236}">
                <a16:creationId xmlns:a16="http://schemas.microsoft.com/office/drawing/2014/main" id="{3AA9A0EA-B790-459F-985A-FD8603F7DA21}"/>
              </a:ext>
            </a:extLst>
          </p:cNvPr>
          <p:cNvSpPr/>
          <p:nvPr/>
        </p:nvSpPr>
        <p:spPr>
          <a:xfrm>
            <a:off x="9721430" y="5463897"/>
            <a:ext cx="1168360" cy="4489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FAN</a:t>
            </a:r>
          </a:p>
        </p:txBody>
      </p:sp>
      <p:sp>
        <p:nvSpPr>
          <p:cNvPr id="45" name="Rectangle: Rounded Corners 44">
            <a:extLst>
              <a:ext uri="{FF2B5EF4-FFF2-40B4-BE49-F238E27FC236}">
                <a16:creationId xmlns:a16="http://schemas.microsoft.com/office/drawing/2014/main" id="{09D2B253-4134-4323-A595-5457882ECBE6}"/>
              </a:ext>
            </a:extLst>
          </p:cNvPr>
          <p:cNvSpPr/>
          <p:nvPr/>
        </p:nvSpPr>
        <p:spPr>
          <a:xfrm>
            <a:off x="10925775" y="5453997"/>
            <a:ext cx="978786" cy="4687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LIGHT</a:t>
            </a:r>
          </a:p>
        </p:txBody>
      </p:sp>
      <p:sp>
        <p:nvSpPr>
          <p:cNvPr id="56" name="Rectangle: Rounded Corners 55">
            <a:extLst>
              <a:ext uri="{FF2B5EF4-FFF2-40B4-BE49-F238E27FC236}">
                <a16:creationId xmlns:a16="http://schemas.microsoft.com/office/drawing/2014/main" id="{1ECE87E7-679B-4B48-8846-5270F8598CF7}"/>
              </a:ext>
            </a:extLst>
          </p:cNvPr>
          <p:cNvSpPr/>
          <p:nvPr/>
        </p:nvSpPr>
        <p:spPr>
          <a:xfrm>
            <a:off x="4050562" y="5392969"/>
            <a:ext cx="1407372" cy="4846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dirty="0">
                <a:solidFill>
                  <a:schemeClr val="tx1"/>
                </a:solidFill>
                <a:latin typeface="Times New Roman" panose="02020603050405020304" pitchFamily="18" charset="0"/>
                <a:cs typeface="Times New Roman" panose="02020603050405020304" pitchFamily="18" charset="0"/>
              </a:rPr>
              <a:t>MOTION SENSOR</a:t>
            </a:r>
          </a:p>
        </p:txBody>
      </p:sp>
      <p:sp>
        <p:nvSpPr>
          <p:cNvPr id="57" name="Rectangle: Rounded Corners 56">
            <a:extLst>
              <a:ext uri="{FF2B5EF4-FFF2-40B4-BE49-F238E27FC236}">
                <a16:creationId xmlns:a16="http://schemas.microsoft.com/office/drawing/2014/main" id="{9AB407EC-0DD2-499A-BA11-DA2DDC8E0B17}"/>
              </a:ext>
            </a:extLst>
          </p:cNvPr>
          <p:cNvSpPr/>
          <p:nvPr/>
        </p:nvSpPr>
        <p:spPr>
          <a:xfrm>
            <a:off x="5493919" y="5400829"/>
            <a:ext cx="1840800" cy="454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1600" b="1" dirty="0">
                <a:solidFill>
                  <a:schemeClr val="tx1"/>
                </a:solidFill>
                <a:latin typeface="Times New Roman" panose="02020603050405020304" pitchFamily="18" charset="0"/>
                <a:cs typeface="Times New Roman" panose="02020603050405020304" pitchFamily="18" charset="0"/>
              </a:rPr>
              <a:t>TEMPERATURE SENSOR</a:t>
            </a:r>
          </a:p>
        </p:txBody>
      </p:sp>
      <p:cxnSp>
        <p:nvCxnSpPr>
          <p:cNvPr id="36" name="Straight Arrow Connector 35">
            <a:extLst>
              <a:ext uri="{FF2B5EF4-FFF2-40B4-BE49-F238E27FC236}">
                <a16:creationId xmlns:a16="http://schemas.microsoft.com/office/drawing/2014/main" id="{47B23067-7C88-445C-8A81-ECA6C71387D2}"/>
              </a:ext>
            </a:extLst>
          </p:cNvPr>
          <p:cNvCxnSpPr/>
          <p:nvPr/>
        </p:nvCxnSpPr>
        <p:spPr>
          <a:xfrm flipH="1">
            <a:off x="9196377"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D4920F2-79F7-49D1-BB93-6A0ED6BD9CAF}"/>
              </a:ext>
            </a:extLst>
          </p:cNvPr>
          <p:cNvCxnSpPr/>
          <p:nvPr/>
        </p:nvCxnSpPr>
        <p:spPr>
          <a:xfrm flipH="1">
            <a:off x="10271848"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F51F5CA-232C-45E5-B1CA-5B414DC9F304}"/>
              </a:ext>
            </a:extLst>
          </p:cNvPr>
          <p:cNvCxnSpPr/>
          <p:nvPr/>
        </p:nvCxnSpPr>
        <p:spPr>
          <a:xfrm flipH="1">
            <a:off x="11368154" y="4890834"/>
            <a:ext cx="0" cy="57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CCFA9E4B-DC9D-461F-96DF-47D7AA6081AC}"/>
              </a:ext>
            </a:extLst>
          </p:cNvPr>
          <p:cNvSpPr/>
          <p:nvPr/>
        </p:nvSpPr>
        <p:spPr>
          <a:xfrm>
            <a:off x="8383624" y="4151644"/>
            <a:ext cx="3479475" cy="7078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RELAY BOARD</a:t>
            </a:r>
          </a:p>
        </p:txBody>
      </p:sp>
      <p:cxnSp>
        <p:nvCxnSpPr>
          <p:cNvPr id="42" name="Straight Arrow Connector 41">
            <a:extLst>
              <a:ext uri="{FF2B5EF4-FFF2-40B4-BE49-F238E27FC236}">
                <a16:creationId xmlns:a16="http://schemas.microsoft.com/office/drawing/2014/main" id="{62578B20-57E4-41E6-AF25-CEB991E751B9}"/>
              </a:ext>
            </a:extLst>
          </p:cNvPr>
          <p:cNvCxnSpPr>
            <a:cxnSpLocks/>
          </p:cNvCxnSpPr>
          <p:nvPr/>
        </p:nvCxnSpPr>
        <p:spPr>
          <a:xfrm flipV="1">
            <a:off x="7450673" y="4426388"/>
            <a:ext cx="925236" cy="39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DD2746A-C5F4-4952-8A60-CD7BE8A2A106}"/>
              </a:ext>
            </a:extLst>
          </p:cNvPr>
          <p:cNvCxnSpPr>
            <a:cxnSpLocks/>
          </p:cNvCxnSpPr>
          <p:nvPr/>
        </p:nvCxnSpPr>
        <p:spPr>
          <a:xfrm>
            <a:off x="6784167" y="3304239"/>
            <a:ext cx="25114" cy="20887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A55C4E1-D0E2-4C16-9979-E00CDC8FCE2D}"/>
              </a:ext>
            </a:extLst>
          </p:cNvPr>
          <p:cNvCxnSpPr>
            <a:stCxn id="15" idx="3"/>
          </p:cNvCxnSpPr>
          <p:nvPr/>
        </p:nvCxnSpPr>
        <p:spPr>
          <a:xfrm>
            <a:off x="8854596" y="2779348"/>
            <a:ext cx="59420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8AA2CCC4-BC83-4464-9D01-29C42010EE1B}"/>
              </a:ext>
            </a:extLst>
          </p:cNvPr>
          <p:cNvSpPr/>
          <p:nvPr/>
        </p:nvSpPr>
        <p:spPr>
          <a:xfrm>
            <a:off x="9438091" y="2248209"/>
            <a:ext cx="2268652" cy="105603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solidFill>
                  <a:schemeClr val="tx1"/>
                </a:solidFill>
                <a:latin typeface="Times New Roman" panose="02020603050405020304" pitchFamily="18" charset="0"/>
                <a:cs typeface="Times New Roman" panose="02020603050405020304" pitchFamily="18" charset="0"/>
              </a:rPr>
              <a:t>CAMERA MODULE</a:t>
            </a:r>
          </a:p>
        </p:txBody>
      </p:sp>
      <p:cxnSp>
        <p:nvCxnSpPr>
          <p:cNvPr id="64" name="Straight Arrow Connector 63">
            <a:extLst>
              <a:ext uri="{FF2B5EF4-FFF2-40B4-BE49-F238E27FC236}">
                <a16:creationId xmlns:a16="http://schemas.microsoft.com/office/drawing/2014/main" id="{F769639E-D7EB-455A-9559-DBCCB66211F2}"/>
              </a:ext>
            </a:extLst>
          </p:cNvPr>
          <p:cNvCxnSpPr>
            <a:stCxn id="12" idx="3"/>
          </p:cNvCxnSpPr>
          <p:nvPr/>
        </p:nvCxnSpPr>
        <p:spPr>
          <a:xfrm>
            <a:off x="5322724" y="2840167"/>
            <a:ext cx="126322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CE3F5C9-440A-47B7-8F61-A66760736738}"/>
              </a:ext>
            </a:extLst>
          </p:cNvPr>
          <p:cNvCxnSpPr>
            <a:stCxn id="10" idx="3"/>
          </p:cNvCxnSpPr>
          <p:nvPr/>
        </p:nvCxnSpPr>
        <p:spPr>
          <a:xfrm>
            <a:off x="2753716" y="2840167"/>
            <a:ext cx="69184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7F262D8-77F2-45D0-A354-ADEF1B47627E}"/>
              </a:ext>
            </a:extLst>
          </p:cNvPr>
          <p:cNvSpPr txBox="1"/>
          <p:nvPr/>
        </p:nvSpPr>
        <p:spPr>
          <a:xfrm>
            <a:off x="1575171" y="3489937"/>
            <a:ext cx="236894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USER INTERFACE</a:t>
            </a:r>
          </a:p>
        </p:txBody>
      </p:sp>
      <p:sp>
        <p:nvSpPr>
          <p:cNvPr id="14" name="TextBox 13">
            <a:extLst>
              <a:ext uri="{FF2B5EF4-FFF2-40B4-BE49-F238E27FC236}">
                <a16:creationId xmlns:a16="http://schemas.microsoft.com/office/drawing/2014/main" id="{46FE2A1F-46B9-41B4-9669-2C0315E82485}"/>
              </a:ext>
            </a:extLst>
          </p:cNvPr>
          <p:cNvSpPr txBox="1"/>
          <p:nvPr/>
        </p:nvSpPr>
        <p:spPr>
          <a:xfrm>
            <a:off x="7214408" y="3279703"/>
            <a:ext cx="24144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SERVER INTERFACE</a:t>
            </a:r>
          </a:p>
        </p:txBody>
      </p:sp>
      <p:sp>
        <p:nvSpPr>
          <p:cNvPr id="18" name="TextBox 17">
            <a:extLst>
              <a:ext uri="{FF2B5EF4-FFF2-40B4-BE49-F238E27FC236}">
                <a16:creationId xmlns:a16="http://schemas.microsoft.com/office/drawing/2014/main" id="{C1FA7CF1-BE01-4709-BEBB-82457DC78F0D}"/>
              </a:ext>
            </a:extLst>
          </p:cNvPr>
          <p:cNvSpPr txBox="1"/>
          <p:nvPr/>
        </p:nvSpPr>
        <p:spPr>
          <a:xfrm rot="5400000">
            <a:off x="2275160" y="4958682"/>
            <a:ext cx="225344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SECURITY SYSTEM</a:t>
            </a:r>
          </a:p>
        </p:txBody>
      </p:sp>
      <p:sp>
        <p:nvSpPr>
          <p:cNvPr id="21" name="TextBox 20">
            <a:extLst>
              <a:ext uri="{FF2B5EF4-FFF2-40B4-BE49-F238E27FC236}">
                <a16:creationId xmlns:a16="http://schemas.microsoft.com/office/drawing/2014/main" id="{8C353F5C-3396-44AB-B5E4-F3956A6A797C}"/>
              </a:ext>
            </a:extLst>
          </p:cNvPr>
          <p:cNvSpPr txBox="1"/>
          <p:nvPr/>
        </p:nvSpPr>
        <p:spPr>
          <a:xfrm rot="5400000">
            <a:off x="6880322" y="5343259"/>
            <a:ext cx="23831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AUTOMATION SYSTEM</a:t>
            </a:r>
          </a:p>
        </p:txBody>
      </p:sp>
      <p:cxnSp>
        <p:nvCxnSpPr>
          <p:cNvPr id="23" name="Straight Connector 22">
            <a:extLst>
              <a:ext uri="{FF2B5EF4-FFF2-40B4-BE49-F238E27FC236}">
                <a16:creationId xmlns:a16="http://schemas.microsoft.com/office/drawing/2014/main" id="{5EF1B228-3352-B11F-F055-D67A53EBA532}"/>
              </a:ext>
            </a:extLst>
          </p:cNvPr>
          <p:cNvCxnSpPr>
            <a:cxnSpLocks/>
          </p:cNvCxnSpPr>
          <p:nvPr/>
        </p:nvCxnSpPr>
        <p:spPr>
          <a:xfrm flipH="1">
            <a:off x="4781977" y="4474849"/>
            <a:ext cx="1989559"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BC192D2-D2EE-45A0-1CDC-9AF9501A1015}"/>
              </a:ext>
            </a:extLst>
          </p:cNvPr>
          <p:cNvCxnSpPr/>
          <p:nvPr/>
        </p:nvCxnSpPr>
        <p:spPr>
          <a:xfrm>
            <a:off x="4799856" y="4466261"/>
            <a:ext cx="0" cy="926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397025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19"/>
  <p:tag name="AS_OS" val="Unix 5.11.0.1022"/>
  <p:tag name="AS_RELEASE_DATE" val="2021.04.14"/>
  <p:tag name="AS_TITLE" val="Aspose.Slides for .NET Standard 2.0"/>
  <p:tag name="AS_VERSION" val="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3579</Words>
  <Application>Microsoft Office PowerPoint</Application>
  <PresentationFormat>Widescreen</PresentationFormat>
  <Paragraphs>620</Paragraphs>
  <Slides>57</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Algerian</vt:lpstr>
      <vt:lpstr>Arial</vt:lpstr>
      <vt:lpstr>Calibri</vt:lpstr>
      <vt:lpstr>Calibri Light</vt:lpstr>
      <vt:lpstr>Courier New</vt:lpstr>
      <vt:lpstr>Helvetica</vt:lpstr>
      <vt:lpstr>proxima</vt:lpstr>
      <vt:lpstr>Times New Roman</vt:lpstr>
      <vt:lpstr>Verdana</vt:lpstr>
      <vt:lpstr>Wingdings</vt:lpstr>
      <vt:lpstr>Office Theme</vt:lpstr>
      <vt:lpstr>Office Theme</vt:lpstr>
      <vt:lpstr>        SMART HOME WITH SMART SECURITY</vt:lpstr>
      <vt:lpstr>                              OUTLINE</vt:lpstr>
      <vt:lpstr>INRODUCTION</vt:lpstr>
      <vt:lpstr>        </vt:lpstr>
      <vt:lpstr>DRAWBACKS OF EXISTING SYSTEM</vt:lpstr>
      <vt:lpstr>DRAWBACKS OF EXISTING SYSTEM</vt:lpstr>
      <vt:lpstr>        </vt:lpstr>
      <vt:lpstr>        </vt:lpstr>
      <vt:lpstr>PowerPoint Presentation</vt:lpstr>
      <vt:lpstr>PowerPoint Presentation</vt:lpstr>
      <vt:lpstr>PowerPoint Presentation</vt:lpstr>
      <vt:lpstr>REFERENCES</vt:lpstr>
      <vt:lpstr>PowerPoint Presentation</vt:lpstr>
      <vt:lpstr>SMART HOME WITH SMART SECURITY</vt:lpstr>
      <vt:lpstr>OBJECTIVE</vt:lpstr>
      <vt:lpstr>PowerPoint Presentation</vt:lpstr>
      <vt:lpstr>      USER INTERFACE LOGIN CREDENTIALS</vt:lpstr>
      <vt:lpstr>      USER INTERFACE LOGIN CREDENTIALS</vt:lpstr>
      <vt:lpstr>     USER INTERFACE-ANDROID WEBSITE</vt:lpstr>
      <vt:lpstr>     USER INTERFACE-ANDROID WEBSITE</vt:lpstr>
      <vt:lpstr>        </vt:lpstr>
      <vt:lpstr>        Raspberry pi pin configuration</vt:lpstr>
      <vt:lpstr>PowerPoint Presentation</vt:lpstr>
      <vt:lpstr>PowerPoint Presentation</vt:lpstr>
      <vt:lpstr>Led interfacing with Raspberry pi</vt:lpstr>
      <vt:lpstr>Motor interfacing with Raspberry pi</vt:lpstr>
      <vt:lpstr>PIR sensor interfacing with Raspberry pi</vt:lpstr>
      <vt:lpstr>Output for led interfacing with Raspberry pi</vt:lpstr>
      <vt:lpstr>PowerPoint Presentation</vt:lpstr>
      <vt:lpstr>REFERENCES</vt:lpstr>
      <vt:lpstr>PowerPoint Presentation</vt:lpstr>
      <vt:lpstr>        SMART HOME WITH SMART SECURITY</vt:lpstr>
      <vt:lpstr>        </vt:lpstr>
      <vt:lpstr>PowerPoint Presentation</vt:lpstr>
      <vt:lpstr>             PREVIOUS PROGRESS RECAP</vt:lpstr>
      <vt:lpstr>           CURRENT PROGRESS</vt:lpstr>
      <vt:lpstr>           CURRENT PROGRESS</vt:lpstr>
      <vt:lpstr>           CURRENT PROGRESS</vt:lpstr>
      <vt:lpstr>           CURRENT PROGRESS</vt:lpstr>
      <vt:lpstr>PowerPoint Presentation</vt:lpstr>
      <vt:lpstr>PowerPoint Presentation</vt:lpstr>
      <vt:lpstr>PowerPoint Presentation</vt:lpstr>
      <vt:lpstr>PowerPoint Presentation</vt:lpstr>
      <vt:lpstr>           PROBLEMS FACED</vt:lpstr>
      <vt:lpstr>PowerPoint Presentation</vt:lpstr>
      <vt:lpstr>REFERENCES</vt:lpstr>
      <vt:lpstr>PowerPoint Presentation</vt:lpstr>
      <vt:lpstr>        SMART HOME WITH SMART SECURITY</vt:lpstr>
      <vt:lpstr>                              OUTLINE</vt:lpstr>
      <vt:lpstr>        </vt:lpstr>
      <vt:lpstr>PowerPoint Presentation</vt:lpstr>
      <vt:lpstr>             PREVIOUS PROGRESS RECAP</vt:lpstr>
      <vt:lpstr>           CURRENT PROGRESS</vt:lpstr>
      <vt:lpstr>           CURRENT PROGRESS</vt:lpstr>
      <vt:lpstr>           PROBLEMS FACED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SECURITY AND HOME AUTOMATION</dc:title>
  <dc:creator>SRIVIVAACHUABI</dc:creator>
  <cp:lastModifiedBy>VEL SRI</cp:lastModifiedBy>
  <cp:revision>52</cp:revision>
  <cp:lastPrinted>2022-05-05T15:31:22Z</cp:lastPrinted>
  <dcterms:created xsi:type="dcterms:W3CDTF">2022-05-05T15:31:22Z</dcterms:created>
  <dcterms:modified xsi:type="dcterms:W3CDTF">2022-06-14T18:30:03Z</dcterms:modified>
</cp:coreProperties>
</file>